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tags/tag1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9.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0"/>
  </p:notesMasterIdLst>
  <p:sldIdLst>
    <p:sldId id="267" r:id="rId3"/>
    <p:sldId id="256" r:id="rId4"/>
    <p:sldId id="329" r:id="rId5"/>
    <p:sldId id="346" r:id="rId6"/>
    <p:sldId id="341" r:id="rId7"/>
    <p:sldId id="330" r:id="rId8"/>
    <p:sldId id="331" r:id="rId9"/>
    <p:sldId id="332" r:id="rId10"/>
    <p:sldId id="333" r:id="rId11"/>
    <p:sldId id="334" r:id="rId12"/>
    <p:sldId id="335" r:id="rId13"/>
    <p:sldId id="343" r:id="rId14"/>
    <p:sldId id="336" r:id="rId15"/>
    <p:sldId id="347" r:id="rId16"/>
    <p:sldId id="345" r:id="rId17"/>
    <p:sldId id="337" r:id="rId18"/>
    <p:sldId id="338" r:id="rId19"/>
    <p:sldId id="339" r:id="rId20"/>
    <p:sldId id="340" r:id="rId21"/>
    <p:sldId id="342" r:id="rId22"/>
    <p:sldId id="280" r:id="rId23"/>
    <p:sldId id="281" r:id="rId24"/>
    <p:sldId id="276" r:id="rId25"/>
    <p:sldId id="282" r:id="rId26"/>
    <p:sldId id="269" r:id="rId27"/>
    <p:sldId id="283" r:id="rId28"/>
    <p:sldId id="277" r:id="rId29"/>
    <p:sldId id="278" r:id="rId30"/>
    <p:sldId id="284" r:id="rId31"/>
    <p:sldId id="279" r:id="rId32"/>
    <p:sldId id="272" r:id="rId33"/>
    <p:sldId id="285" r:id="rId34"/>
    <p:sldId id="294" r:id="rId35"/>
    <p:sldId id="292" r:id="rId36"/>
    <p:sldId id="293" r:id="rId37"/>
    <p:sldId id="301" r:id="rId38"/>
    <p:sldId id="290" r:id="rId39"/>
    <p:sldId id="309" r:id="rId40"/>
    <p:sldId id="310" r:id="rId41"/>
    <p:sldId id="311" r:id="rId42"/>
    <p:sldId id="302" r:id="rId43"/>
    <p:sldId id="291" r:id="rId44"/>
    <p:sldId id="312" r:id="rId45"/>
    <p:sldId id="314" r:id="rId46"/>
    <p:sldId id="313" r:id="rId47"/>
    <p:sldId id="315" r:id="rId48"/>
    <p:sldId id="316" r:id="rId49"/>
    <p:sldId id="303" r:id="rId50"/>
    <p:sldId id="295" r:id="rId51"/>
    <p:sldId id="304" r:id="rId52"/>
    <p:sldId id="296" r:id="rId53"/>
    <p:sldId id="317" r:id="rId54"/>
    <p:sldId id="305" r:id="rId55"/>
    <p:sldId id="297" r:id="rId56"/>
    <p:sldId id="328" r:id="rId57"/>
    <p:sldId id="319" r:id="rId58"/>
    <p:sldId id="320" r:id="rId59"/>
    <p:sldId id="321" r:id="rId60"/>
    <p:sldId id="322" r:id="rId61"/>
    <p:sldId id="323" r:id="rId62"/>
    <p:sldId id="306" r:id="rId63"/>
    <p:sldId id="298" r:id="rId64"/>
    <p:sldId id="325" r:id="rId65"/>
    <p:sldId id="327" r:id="rId66"/>
    <p:sldId id="307" r:id="rId67"/>
    <p:sldId id="299" r:id="rId68"/>
    <p:sldId id="30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0DFF35"/>
    <a:srgbClr val="E5E5E5"/>
    <a:srgbClr val="757575"/>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69" autoAdjust="0"/>
    <p:restoredTop sz="88943" autoAdjust="0"/>
  </p:normalViewPr>
  <p:slideViewPr>
    <p:cSldViewPr snapToGrid="0">
      <p:cViewPr varScale="1">
        <p:scale>
          <a:sx n="53" d="100"/>
          <a:sy n="53" d="100"/>
        </p:scale>
        <p:origin x="-108"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56602-80B6-4418-9962-AA24456D838A}" type="datetimeFigureOut">
              <a:rPr lang="en-US" smtClean="0"/>
              <a:t>4/20/2020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F1739-11E4-43E3-ADD2-1BEA74BD3C00}" type="slidenum">
              <a:rPr lang="en-US" smtClean="0"/>
              <a:t>‹#›</a:t>
            </a:fld>
            <a:endParaRPr lang="en-US"/>
          </a:p>
        </p:txBody>
      </p:sp>
    </p:spTree>
    <p:extLst>
      <p:ext uri="{BB962C8B-B14F-4D97-AF65-F5344CB8AC3E}">
        <p14:creationId xmlns:p14="http://schemas.microsoft.com/office/powerpoint/2010/main" val="327341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8DEA7-FF42-45D9-93FC-FE783969233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8370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12</a:t>
            </a:fld>
            <a:endParaRPr lang="en-US"/>
          </a:p>
        </p:txBody>
      </p:sp>
    </p:spTree>
    <p:extLst>
      <p:ext uri="{BB962C8B-B14F-4D97-AF65-F5344CB8AC3E}">
        <p14:creationId xmlns:p14="http://schemas.microsoft.com/office/powerpoint/2010/main" val="3004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13</a:t>
            </a:fld>
            <a:endParaRPr lang="en-US"/>
          </a:p>
        </p:txBody>
      </p:sp>
    </p:spTree>
    <p:extLst>
      <p:ext uri="{BB962C8B-B14F-4D97-AF65-F5344CB8AC3E}">
        <p14:creationId xmlns:p14="http://schemas.microsoft.com/office/powerpoint/2010/main" val="397878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15</a:t>
            </a:fld>
            <a:endParaRPr lang="en-US"/>
          </a:p>
        </p:txBody>
      </p:sp>
    </p:spTree>
    <p:extLst>
      <p:ext uri="{BB962C8B-B14F-4D97-AF65-F5344CB8AC3E}">
        <p14:creationId xmlns:p14="http://schemas.microsoft.com/office/powerpoint/2010/main" val="3978789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16</a:t>
            </a:fld>
            <a:endParaRPr lang="zh-CN" altLang="en-US"/>
          </a:p>
        </p:txBody>
      </p:sp>
    </p:spTree>
    <p:extLst>
      <p:ext uri="{BB962C8B-B14F-4D97-AF65-F5344CB8AC3E}">
        <p14:creationId xmlns:p14="http://schemas.microsoft.com/office/powerpoint/2010/main" val="1875985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17</a:t>
            </a:fld>
            <a:endParaRPr lang="en-US"/>
          </a:p>
        </p:txBody>
      </p:sp>
    </p:spTree>
    <p:extLst>
      <p:ext uri="{BB962C8B-B14F-4D97-AF65-F5344CB8AC3E}">
        <p14:creationId xmlns:p14="http://schemas.microsoft.com/office/powerpoint/2010/main" val="1368996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18</a:t>
            </a:fld>
            <a:endParaRPr lang="en-US"/>
          </a:p>
        </p:txBody>
      </p:sp>
    </p:spTree>
    <p:extLst>
      <p:ext uri="{BB962C8B-B14F-4D97-AF65-F5344CB8AC3E}">
        <p14:creationId xmlns:p14="http://schemas.microsoft.com/office/powerpoint/2010/main" val="579344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19</a:t>
            </a:fld>
            <a:endParaRPr lang="en-US"/>
          </a:p>
        </p:txBody>
      </p:sp>
    </p:spTree>
    <p:extLst>
      <p:ext uri="{BB962C8B-B14F-4D97-AF65-F5344CB8AC3E}">
        <p14:creationId xmlns:p14="http://schemas.microsoft.com/office/powerpoint/2010/main" val="2730598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20</a:t>
            </a:fld>
            <a:endParaRPr lang="zh-CN" altLang="en-US"/>
          </a:p>
        </p:txBody>
      </p:sp>
    </p:spTree>
    <p:extLst>
      <p:ext uri="{BB962C8B-B14F-4D97-AF65-F5344CB8AC3E}">
        <p14:creationId xmlns:p14="http://schemas.microsoft.com/office/powerpoint/2010/main" val="3316572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21</a:t>
            </a:fld>
            <a:endParaRPr lang="zh-CN" altLang="en-US"/>
          </a:p>
        </p:txBody>
      </p:sp>
    </p:spTree>
    <p:extLst>
      <p:ext uri="{BB962C8B-B14F-4D97-AF65-F5344CB8AC3E}">
        <p14:creationId xmlns:p14="http://schemas.microsoft.com/office/powerpoint/2010/main" val="467370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22</a:t>
            </a:fld>
            <a:endParaRPr lang="zh-CN" altLang="en-US"/>
          </a:p>
        </p:txBody>
      </p:sp>
    </p:spTree>
    <p:extLst>
      <p:ext uri="{BB962C8B-B14F-4D97-AF65-F5344CB8AC3E}">
        <p14:creationId xmlns:p14="http://schemas.microsoft.com/office/powerpoint/2010/main" val="10786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3</a:t>
            </a:fld>
            <a:endParaRPr lang="zh-CN" altLang="en-US"/>
          </a:p>
        </p:txBody>
      </p:sp>
    </p:spTree>
    <p:extLst>
      <p:ext uri="{BB962C8B-B14F-4D97-AF65-F5344CB8AC3E}">
        <p14:creationId xmlns:p14="http://schemas.microsoft.com/office/powerpoint/2010/main" val="3316572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23</a:t>
            </a:fld>
            <a:endParaRPr lang="en-US"/>
          </a:p>
        </p:txBody>
      </p:sp>
    </p:spTree>
    <p:extLst>
      <p:ext uri="{BB962C8B-B14F-4D97-AF65-F5344CB8AC3E}">
        <p14:creationId xmlns:p14="http://schemas.microsoft.com/office/powerpoint/2010/main" val="2869337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24</a:t>
            </a:fld>
            <a:endParaRPr lang="zh-CN" altLang="en-US"/>
          </a:p>
        </p:txBody>
      </p:sp>
    </p:spTree>
    <p:extLst>
      <p:ext uri="{BB962C8B-B14F-4D97-AF65-F5344CB8AC3E}">
        <p14:creationId xmlns:p14="http://schemas.microsoft.com/office/powerpoint/2010/main" val="4251872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25</a:t>
            </a:fld>
            <a:endParaRPr lang="en-US"/>
          </a:p>
        </p:txBody>
      </p:sp>
    </p:spTree>
    <p:extLst>
      <p:ext uri="{BB962C8B-B14F-4D97-AF65-F5344CB8AC3E}">
        <p14:creationId xmlns:p14="http://schemas.microsoft.com/office/powerpoint/2010/main" val="801466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26</a:t>
            </a:fld>
            <a:endParaRPr lang="zh-CN" altLang="en-US"/>
          </a:p>
        </p:txBody>
      </p:sp>
    </p:spTree>
    <p:extLst>
      <p:ext uri="{BB962C8B-B14F-4D97-AF65-F5344CB8AC3E}">
        <p14:creationId xmlns:p14="http://schemas.microsoft.com/office/powerpoint/2010/main" val="425667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27</a:t>
            </a:fld>
            <a:endParaRPr lang="en-US"/>
          </a:p>
        </p:txBody>
      </p:sp>
    </p:spTree>
    <p:extLst>
      <p:ext uri="{BB962C8B-B14F-4D97-AF65-F5344CB8AC3E}">
        <p14:creationId xmlns:p14="http://schemas.microsoft.com/office/powerpoint/2010/main" val="717717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28</a:t>
            </a:fld>
            <a:endParaRPr lang="en-US"/>
          </a:p>
        </p:txBody>
      </p:sp>
    </p:spTree>
    <p:extLst>
      <p:ext uri="{BB962C8B-B14F-4D97-AF65-F5344CB8AC3E}">
        <p14:creationId xmlns:p14="http://schemas.microsoft.com/office/powerpoint/2010/main" val="1019635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29</a:t>
            </a:fld>
            <a:endParaRPr lang="zh-CN" altLang="en-US"/>
          </a:p>
        </p:txBody>
      </p:sp>
    </p:spTree>
    <p:extLst>
      <p:ext uri="{BB962C8B-B14F-4D97-AF65-F5344CB8AC3E}">
        <p14:creationId xmlns:p14="http://schemas.microsoft.com/office/powerpoint/2010/main" val="1655618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30</a:t>
            </a:fld>
            <a:endParaRPr lang="en-US"/>
          </a:p>
        </p:txBody>
      </p:sp>
    </p:spTree>
    <p:extLst>
      <p:ext uri="{BB962C8B-B14F-4D97-AF65-F5344CB8AC3E}">
        <p14:creationId xmlns:p14="http://schemas.microsoft.com/office/powerpoint/2010/main" val="2547083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31</a:t>
            </a:fld>
            <a:endParaRPr lang="en-US"/>
          </a:p>
        </p:txBody>
      </p:sp>
    </p:spTree>
    <p:extLst>
      <p:ext uri="{BB962C8B-B14F-4D97-AF65-F5344CB8AC3E}">
        <p14:creationId xmlns:p14="http://schemas.microsoft.com/office/powerpoint/2010/main" val="35370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32</a:t>
            </a:fld>
            <a:endParaRPr lang="zh-CN" altLang="en-US"/>
          </a:p>
        </p:txBody>
      </p:sp>
    </p:spTree>
    <p:extLst>
      <p:ext uri="{BB962C8B-B14F-4D97-AF65-F5344CB8AC3E}">
        <p14:creationId xmlns:p14="http://schemas.microsoft.com/office/powerpoint/2010/main" val="331657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5</a:t>
            </a:fld>
            <a:endParaRPr lang="zh-CN" altLang="en-US"/>
          </a:p>
        </p:txBody>
      </p:sp>
    </p:spTree>
    <p:extLst>
      <p:ext uri="{BB962C8B-B14F-4D97-AF65-F5344CB8AC3E}">
        <p14:creationId xmlns:p14="http://schemas.microsoft.com/office/powerpoint/2010/main" val="3316572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33</a:t>
            </a:fld>
            <a:endParaRPr lang="en-US"/>
          </a:p>
        </p:txBody>
      </p:sp>
    </p:spTree>
    <p:extLst>
      <p:ext uri="{BB962C8B-B14F-4D97-AF65-F5344CB8AC3E}">
        <p14:creationId xmlns:p14="http://schemas.microsoft.com/office/powerpoint/2010/main" val="1362926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34</a:t>
            </a:fld>
            <a:endParaRPr lang="en-US"/>
          </a:p>
        </p:txBody>
      </p:sp>
    </p:spTree>
    <p:extLst>
      <p:ext uri="{BB962C8B-B14F-4D97-AF65-F5344CB8AC3E}">
        <p14:creationId xmlns:p14="http://schemas.microsoft.com/office/powerpoint/2010/main" val="1195531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35</a:t>
            </a:fld>
            <a:endParaRPr lang="en-US"/>
          </a:p>
        </p:txBody>
      </p:sp>
    </p:spTree>
    <p:extLst>
      <p:ext uri="{BB962C8B-B14F-4D97-AF65-F5344CB8AC3E}">
        <p14:creationId xmlns:p14="http://schemas.microsoft.com/office/powerpoint/2010/main" val="4003398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36</a:t>
            </a:fld>
            <a:endParaRPr lang="zh-CN" altLang="en-US"/>
          </a:p>
        </p:txBody>
      </p:sp>
    </p:spTree>
    <p:extLst>
      <p:ext uri="{BB962C8B-B14F-4D97-AF65-F5344CB8AC3E}">
        <p14:creationId xmlns:p14="http://schemas.microsoft.com/office/powerpoint/2010/main" val="754929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37</a:t>
            </a:fld>
            <a:endParaRPr lang="en-US"/>
          </a:p>
        </p:txBody>
      </p:sp>
    </p:spTree>
    <p:extLst>
      <p:ext uri="{BB962C8B-B14F-4D97-AF65-F5344CB8AC3E}">
        <p14:creationId xmlns:p14="http://schemas.microsoft.com/office/powerpoint/2010/main" val="1656512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38</a:t>
            </a:fld>
            <a:endParaRPr lang="en-US"/>
          </a:p>
        </p:txBody>
      </p:sp>
    </p:spTree>
    <p:extLst>
      <p:ext uri="{BB962C8B-B14F-4D97-AF65-F5344CB8AC3E}">
        <p14:creationId xmlns:p14="http://schemas.microsoft.com/office/powerpoint/2010/main" val="1570334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39</a:t>
            </a:fld>
            <a:endParaRPr lang="en-US"/>
          </a:p>
        </p:txBody>
      </p:sp>
    </p:spTree>
    <p:extLst>
      <p:ext uri="{BB962C8B-B14F-4D97-AF65-F5344CB8AC3E}">
        <p14:creationId xmlns:p14="http://schemas.microsoft.com/office/powerpoint/2010/main" val="3075577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40</a:t>
            </a:fld>
            <a:endParaRPr lang="en-US"/>
          </a:p>
        </p:txBody>
      </p:sp>
    </p:spTree>
    <p:extLst>
      <p:ext uri="{BB962C8B-B14F-4D97-AF65-F5344CB8AC3E}">
        <p14:creationId xmlns:p14="http://schemas.microsoft.com/office/powerpoint/2010/main" val="386361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41</a:t>
            </a:fld>
            <a:endParaRPr lang="zh-CN" altLang="en-US"/>
          </a:p>
        </p:txBody>
      </p:sp>
    </p:spTree>
    <p:extLst>
      <p:ext uri="{BB962C8B-B14F-4D97-AF65-F5344CB8AC3E}">
        <p14:creationId xmlns:p14="http://schemas.microsoft.com/office/powerpoint/2010/main" val="3679215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42</a:t>
            </a:fld>
            <a:endParaRPr lang="en-US"/>
          </a:p>
        </p:txBody>
      </p:sp>
    </p:spTree>
    <p:extLst>
      <p:ext uri="{BB962C8B-B14F-4D97-AF65-F5344CB8AC3E}">
        <p14:creationId xmlns:p14="http://schemas.microsoft.com/office/powerpoint/2010/main" val="2298929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6</a:t>
            </a:fld>
            <a:endParaRPr lang="en-US"/>
          </a:p>
        </p:txBody>
      </p:sp>
    </p:spTree>
    <p:extLst>
      <p:ext uri="{BB962C8B-B14F-4D97-AF65-F5344CB8AC3E}">
        <p14:creationId xmlns:p14="http://schemas.microsoft.com/office/powerpoint/2010/main" val="1195531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43</a:t>
            </a:fld>
            <a:endParaRPr lang="en-US"/>
          </a:p>
        </p:txBody>
      </p:sp>
    </p:spTree>
    <p:extLst>
      <p:ext uri="{BB962C8B-B14F-4D97-AF65-F5344CB8AC3E}">
        <p14:creationId xmlns:p14="http://schemas.microsoft.com/office/powerpoint/2010/main" val="3388115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44</a:t>
            </a:fld>
            <a:endParaRPr lang="en-US"/>
          </a:p>
        </p:txBody>
      </p:sp>
    </p:spTree>
    <p:extLst>
      <p:ext uri="{BB962C8B-B14F-4D97-AF65-F5344CB8AC3E}">
        <p14:creationId xmlns:p14="http://schemas.microsoft.com/office/powerpoint/2010/main" val="4104046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45</a:t>
            </a:fld>
            <a:endParaRPr lang="en-US"/>
          </a:p>
        </p:txBody>
      </p:sp>
    </p:spTree>
    <p:extLst>
      <p:ext uri="{BB962C8B-B14F-4D97-AF65-F5344CB8AC3E}">
        <p14:creationId xmlns:p14="http://schemas.microsoft.com/office/powerpoint/2010/main" val="30041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46</a:t>
            </a:fld>
            <a:endParaRPr lang="en-US"/>
          </a:p>
        </p:txBody>
      </p:sp>
    </p:spTree>
    <p:extLst>
      <p:ext uri="{BB962C8B-B14F-4D97-AF65-F5344CB8AC3E}">
        <p14:creationId xmlns:p14="http://schemas.microsoft.com/office/powerpoint/2010/main" val="1524423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47</a:t>
            </a:fld>
            <a:endParaRPr lang="en-US"/>
          </a:p>
        </p:txBody>
      </p:sp>
    </p:spTree>
    <p:extLst>
      <p:ext uri="{BB962C8B-B14F-4D97-AF65-F5344CB8AC3E}">
        <p14:creationId xmlns:p14="http://schemas.microsoft.com/office/powerpoint/2010/main" val="3978789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48</a:t>
            </a:fld>
            <a:endParaRPr lang="zh-CN" altLang="en-US"/>
          </a:p>
        </p:txBody>
      </p:sp>
    </p:spTree>
    <p:extLst>
      <p:ext uri="{BB962C8B-B14F-4D97-AF65-F5344CB8AC3E}">
        <p14:creationId xmlns:p14="http://schemas.microsoft.com/office/powerpoint/2010/main" val="2305366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49</a:t>
            </a:fld>
            <a:endParaRPr lang="en-US"/>
          </a:p>
        </p:txBody>
      </p:sp>
    </p:spTree>
    <p:extLst>
      <p:ext uri="{BB962C8B-B14F-4D97-AF65-F5344CB8AC3E}">
        <p14:creationId xmlns:p14="http://schemas.microsoft.com/office/powerpoint/2010/main" val="349542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50</a:t>
            </a:fld>
            <a:endParaRPr lang="zh-CN" altLang="en-US"/>
          </a:p>
        </p:txBody>
      </p:sp>
    </p:spTree>
    <p:extLst>
      <p:ext uri="{BB962C8B-B14F-4D97-AF65-F5344CB8AC3E}">
        <p14:creationId xmlns:p14="http://schemas.microsoft.com/office/powerpoint/2010/main" val="1875985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51</a:t>
            </a:fld>
            <a:endParaRPr lang="en-US"/>
          </a:p>
        </p:txBody>
      </p:sp>
    </p:spTree>
    <p:extLst>
      <p:ext uri="{BB962C8B-B14F-4D97-AF65-F5344CB8AC3E}">
        <p14:creationId xmlns:p14="http://schemas.microsoft.com/office/powerpoint/2010/main" val="13689967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52</a:t>
            </a:fld>
            <a:endParaRPr lang="en-US"/>
          </a:p>
        </p:txBody>
      </p:sp>
    </p:spTree>
    <p:extLst>
      <p:ext uri="{BB962C8B-B14F-4D97-AF65-F5344CB8AC3E}">
        <p14:creationId xmlns:p14="http://schemas.microsoft.com/office/powerpoint/2010/main" val="579344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7</a:t>
            </a:fld>
            <a:endParaRPr lang="en-US"/>
          </a:p>
        </p:txBody>
      </p:sp>
    </p:spTree>
    <p:extLst>
      <p:ext uri="{BB962C8B-B14F-4D97-AF65-F5344CB8AC3E}">
        <p14:creationId xmlns:p14="http://schemas.microsoft.com/office/powerpoint/2010/main" val="4003398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53</a:t>
            </a:fld>
            <a:endParaRPr lang="zh-CN" altLang="en-US"/>
          </a:p>
        </p:txBody>
      </p:sp>
    </p:spTree>
    <p:extLst>
      <p:ext uri="{BB962C8B-B14F-4D97-AF65-F5344CB8AC3E}">
        <p14:creationId xmlns:p14="http://schemas.microsoft.com/office/powerpoint/2010/main" val="2226072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54</a:t>
            </a:fld>
            <a:endParaRPr lang="en-US"/>
          </a:p>
        </p:txBody>
      </p:sp>
    </p:spTree>
    <p:extLst>
      <p:ext uri="{BB962C8B-B14F-4D97-AF65-F5344CB8AC3E}">
        <p14:creationId xmlns:p14="http://schemas.microsoft.com/office/powerpoint/2010/main" val="2846964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55</a:t>
            </a:fld>
            <a:endParaRPr lang="en-US"/>
          </a:p>
        </p:txBody>
      </p:sp>
    </p:spTree>
    <p:extLst>
      <p:ext uri="{BB962C8B-B14F-4D97-AF65-F5344CB8AC3E}">
        <p14:creationId xmlns:p14="http://schemas.microsoft.com/office/powerpoint/2010/main" val="3953581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56</a:t>
            </a:fld>
            <a:endParaRPr lang="en-US"/>
          </a:p>
        </p:txBody>
      </p:sp>
    </p:spTree>
    <p:extLst>
      <p:ext uri="{BB962C8B-B14F-4D97-AF65-F5344CB8AC3E}">
        <p14:creationId xmlns:p14="http://schemas.microsoft.com/office/powerpoint/2010/main" val="893519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57</a:t>
            </a:fld>
            <a:endParaRPr lang="en-US"/>
          </a:p>
        </p:txBody>
      </p:sp>
    </p:spTree>
    <p:extLst>
      <p:ext uri="{BB962C8B-B14F-4D97-AF65-F5344CB8AC3E}">
        <p14:creationId xmlns:p14="http://schemas.microsoft.com/office/powerpoint/2010/main" val="24675138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58</a:t>
            </a:fld>
            <a:endParaRPr lang="en-US"/>
          </a:p>
        </p:txBody>
      </p:sp>
    </p:spTree>
    <p:extLst>
      <p:ext uri="{BB962C8B-B14F-4D97-AF65-F5344CB8AC3E}">
        <p14:creationId xmlns:p14="http://schemas.microsoft.com/office/powerpoint/2010/main" val="6369796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59</a:t>
            </a:fld>
            <a:endParaRPr lang="en-US"/>
          </a:p>
        </p:txBody>
      </p:sp>
    </p:spTree>
    <p:extLst>
      <p:ext uri="{BB962C8B-B14F-4D97-AF65-F5344CB8AC3E}">
        <p14:creationId xmlns:p14="http://schemas.microsoft.com/office/powerpoint/2010/main" val="7416038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60</a:t>
            </a:fld>
            <a:endParaRPr lang="en-US"/>
          </a:p>
        </p:txBody>
      </p:sp>
    </p:spTree>
    <p:extLst>
      <p:ext uri="{BB962C8B-B14F-4D97-AF65-F5344CB8AC3E}">
        <p14:creationId xmlns:p14="http://schemas.microsoft.com/office/powerpoint/2010/main" val="35227995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61</a:t>
            </a:fld>
            <a:endParaRPr lang="zh-CN" altLang="en-US"/>
          </a:p>
        </p:txBody>
      </p:sp>
    </p:spTree>
    <p:extLst>
      <p:ext uri="{BB962C8B-B14F-4D97-AF65-F5344CB8AC3E}">
        <p14:creationId xmlns:p14="http://schemas.microsoft.com/office/powerpoint/2010/main" val="1053192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62</a:t>
            </a:fld>
            <a:endParaRPr lang="en-US"/>
          </a:p>
        </p:txBody>
      </p:sp>
    </p:spTree>
    <p:extLst>
      <p:ext uri="{BB962C8B-B14F-4D97-AF65-F5344CB8AC3E}">
        <p14:creationId xmlns:p14="http://schemas.microsoft.com/office/powerpoint/2010/main" val="3529217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8</a:t>
            </a:fld>
            <a:endParaRPr lang="en-US"/>
          </a:p>
        </p:txBody>
      </p:sp>
    </p:spTree>
    <p:extLst>
      <p:ext uri="{BB962C8B-B14F-4D97-AF65-F5344CB8AC3E}">
        <p14:creationId xmlns:p14="http://schemas.microsoft.com/office/powerpoint/2010/main" val="30755778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63</a:t>
            </a:fld>
            <a:endParaRPr lang="en-US"/>
          </a:p>
        </p:txBody>
      </p:sp>
    </p:spTree>
    <p:extLst>
      <p:ext uri="{BB962C8B-B14F-4D97-AF65-F5344CB8AC3E}">
        <p14:creationId xmlns:p14="http://schemas.microsoft.com/office/powerpoint/2010/main" val="1755947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4F1739-11E4-43E3-ADD2-1BEA74BD3C00}" type="slidenum">
              <a:rPr lang="en-US" smtClean="0"/>
              <a:t>64</a:t>
            </a:fld>
            <a:endParaRPr lang="en-US"/>
          </a:p>
        </p:txBody>
      </p:sp>
    </p:spTree>
    <p:extLst>
      <p:ext uri="{BB962C8B-B14F-4D97-AF65-F5344CB8AC3E}">
        <p14:creationId xmlns:p14="http://schemas.microsoft.com/office/powerpoint/2010/main" val="2228070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65</a:t>
            </a:fld>
            <a:endParaRPr lang="zh-CN" altLang="en-US"/>
          </a:p>
        </p:txBody>
      </p:sp>
    </p:spTree>
    <p:extLst>
      <p:ext uri="{BB962C8B-B14F-4D97-AF65-F5344CB8AC3E}">
        <p14:creationId xmlns:p14="http://schemas.microsoft.com/office/powerpoint/2010/main" val="29111641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66</a:t>
            </a:fld>
            <a:endParaRPr lang="en-US"/>
          </a:p>
        </p:txBody>
      </p:sp>
    </p:spTree>
    <p:extLst>
      <p:ext uri="{BB962C8B-B14F-4D97-AF65-F5344CB8AC3E}">
        <p14:creationId xmlns:p14="http://schemas.microsoft.com/office/powerpoint/2010/main" val="27305987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67</a:t>
            </a:fld>
            <a:endParaRPr lang="en-US"/>
          </a:p>
        </p:txBody>
      </p:sp>
    </p:spTree>
    <p:extLst>
      <p:ext uri="{BB962C8B-B14F-4D97-AF65-F5344CB8AC3E}">
        <p14:creationId xmlns:p14="http://schemas.microsoft.com/office/powerpoint/2010/main" val="2189459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9</a:t>
            </a:fld>
            <a:endParaRPr lang="zh-CN" altLang="en-US"/>
          </a:p>
        </p:txBody>
      </p:sp>
    </p:spTree>
    <p:extLst>
      <p:ext uri="{BB962C8B-B14F-4D97-AF65-F5344CB8AC3E}">
        <p14:creationId xmlns:p14="http://schemas.microsoft.com/office/powerpoint/2010/main" val="3679215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10</a:t>
            </a:fld>
            <a:endParaRPr lang="en-US"/>
          </a:p>
        </p:txBody>
      </p:sp>
    </p:spTree>
    <p:extLst>
      <p:ext uri="{BB962C8B-B14F-4D97-AF65-F5344CB8AC3E}">
        <p14:creationId xmlns:p14="http://schemas.microsoft.com/office/powerpoint/2010/main" val="3388115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7B4F1739-11E4-43E3-ADD2-1BEA74BD3C00}" type="slidenum">
              <a:rPr lang="en-US" smtClean="0"/>
              <a:t>11</a:t>
            </a:fld>
            <a:endParaRPr lang="en-US"/>
          </a:p>
        </p:txBody>
      </p:sp>
    </p:spTree>
    <p:extLst>
      <p:ext uri="{BB962C8B-B14F-4D97-AF65-F5344CB8AC3E}">
        <p14:creationId xmlns:p14="http://schemas.microsoft.com/office/powerpoint/2010/main" val="3004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37438D-ADD6-4049-A085-EF73AF607FB0}"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1790226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37438D-ADD6-4049-A085-EF73AF607FB0}"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1344440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37438D-ADD6-4049-A085-EF73AF607FB0}"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364684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33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48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25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73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89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551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78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37438D-ADD6-4049-A085-EF73AF607FB0}"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983962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7438D-ADD6-4049-A085-EF73AF607FB0}"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3687323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37438D-ADD6-4049-A085-EF73AF607FB0}" type="datetimeFigureOut">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3278622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37438D-ADD6-4049-A085-EF73AF607FB0}" type="datetimeFigureOut">
              <a:rPr lang="en-US" smtClean="0"/>
              <a:t>4/20/2020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1248224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537438D-ADD6-4049-A085-EF73AF607FB0}" type="datetimeFigureOut">
              <a:rPr lang="en-US" smtClean="0"/>
              <a:t>4/20/2020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2743322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7438D-ADD6-4049-A085-EF73AF607FB0}" type="datetimeFigureOut">
              <a:rPr lang="en-US" smtClean="0"/>
              <a:t>4/20/2020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1979578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37438D-ADD6-4049-A085-EF73AF607FB0}" type="datetimeFigureOut">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134017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37438D-ADD6-4049-A085-EF73AF607FB0}" type="datetimeFigureOut">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5F512-B643-46D2-81E4-E9D5A09AC168}" type="slidenum">
              <a:rPr lang="en-US" smtClean="0"/>
              <a:t>‹#›</a:t>
            </a:fld>
            <a:endParaRPr lang="en-US"/>
          </a:p>
        </p:txBody>
      </p:sp>
    </p:spTree>
    <p:extLst>
      <p:ext uri="{BB962C8B-B14F-4D97-AF65-F5344CB8AC3E}">
        <p14:creationId xmlns:p14="http://schemas.microsoft.com/office/powerpoint/2010/main" val="2560049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7438D-ADD6-4049-A085-EF73AF607FB0}" type="datetimeFigureOut">
              <a:rPr lang="en-US" smtClean="0"/>
              <a:t>4/20/2020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5F512-B643-46D2-81E4-E9D5A09AC168}" type="slidenum">
              <a:rPr lang="en-US" smtClean="0"/>
              <a:t>‹#›</a:t>
            </a:fld>
            <a:endParaRPr lang="en-US"/>
          </a:p>
        </p:txBody>
      </p:sp>
    </p:spTree>
    <p:extLst>
      <p:ext uri="{BB962C8B-B14F-4D97-AF65-F5344CB8AC3E}">
        <p14:creationId xmlns:p14="http://schemas.microsoft.com/office/powerpoint/2010/main" val="3339699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7"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153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tags" Target="../tags/tag16.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17.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ags" Target="../tags/tag18.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tags" Target="../tags/tag19.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92202" y="-3746"/>
            <a:ext cx="12211050" cy="6858000"/>
            <a:chOff x="-19050" y="0"/>
            <a:chExt cx="12211050" cy="6858000"/>
          </a:xfrm>
        </p:grpSpPr>
        <p:pic>
          <p:nvPicPr>
            <p:cNvPr id="20" name="图片 19"/>
            <p:cNvPicPr>
              <a:picLocks noChangeAspect="1"/>
            </p:cNvPicPr>
            <p:nvPr/>
          </p:nvPicPr>
          <p:blipFill rotWithShape="1">
            <a:blip r:embed="rId6">
              <a:grayscl/>
            </a:blip>
            <a:srcRect l="35352" t="2597" r="-4086"/>
            <a:stretch/>
          </p:blipFill>
          <p:spPr>
            <a:xfrm>
              <a:off x="-19050" y="0"/>
              <a:ext cx="8151215" cy="6858000"/>
            </a:xfrm>
            <a:prstGeom prst="rect">
              <a:avLst/>
            </a:prstGeom>
          </p:spPr>
        </p:pic>
        <p:pic>
          <p:nvPicPr>
            <p:cNvPr id="21" name="图片 20"/>
            <p:cNvPicPr>
              <a:picLocks noChangeAspect="1"/>
            </p:cNvPicPr>
            <p:nvPr/>
          </p:nvPicPr>
          <p:blipFill rotWithShape="1">
            <a:blip r:embed="rId6">
              <a:grayscl/>
            </a:blip>
            <a:srcRect l="42291" t="2597" r="-4086"/>
            <a:stretch/>
          </p:blipFill>
          <p:spPr>
            <a:xfrm rot="10800000">
              <a:off x="4863708" y="0"/>
              <a:ext cx="7328292" cy="6858000"/>
            </a:xfrm>
            <a:prstGeom prst="rect">
              <a:avLst/>
            </a:prstGeom>
          </p:spPr>
        </p:pic>
      </p:grpSp>
      <p:sp>
        <p:nvSpPr>
          <p:cNvPr id="7" name="AutoShape 3"/>
          <p:cNvSpPr>
            <a:spLocks noChangeAspect="1" noChangeArrowheads="1" noTextEdit="1"/>
          </p:cNvSpPr>
          <p:nvPr/>
        </p:nvSpPr>
        <p:spPr bwMode="auto">
          <a:xfrm>
            <a:off x="2971800" y="773113"/>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4478338" y="1241901"/>
            <a:ext cx="3238500" cy="1309688"/>
            <a:chOff x="4478338" y="1241901"/>
            <a:chExt cx="3238500" cy="1309688"/>
          </a:xfrm>
          <a:solidFill>
            <a:srgbClr val="404040"/>
          </a:solidFill>
        </p:grpSpPr>
        <p:sp>
          <p:nvSpPr>
            <p:cNvPr id="8"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15" name="Line 13"/>
          <p:cNvSpPr>
            <a:spLocks noChangeShapeType="1"/>
          </p:cNvSpPr>
          <p:nvPr/>
        </p:nvSpPr>
        <p:spPr bwMode="auto">
          <a:xfrm flipH="1" flipV="1">
            <a:off x="3267075" y="967264"/>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6" name="Line 14"/>
          <p:cNvSpPr>
            <a:spLocks noChangeShapeType="1"/>
          </p:cNvSpPr>
          <p:nvPr/>
        </p:nvSpPr>
        <p:spPr bwMode="auto">
          <a:xfrm flipH="1" flipV="1">
            <a:off x="2976563" y="491014"/>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nvGrpSpPr>
          <p:cNvPr id="28" name="组合 27"/>
          <p:cNvGrpSpPr/>
          <p:nvPr/>
        </p:nvGrpSpPr>
        <p:grpSpPr>
          <a:xfrm>
            <a:off x="4478338" y="3976688"/>
            <a:ext cx="3238500" cy="1312863"/>
            <a:chOff x="4478338" y="3976688"/>
            <a:chExt cx="3238500" cy="1312863"/>
          </a:xfrm>
        </p:grpSpPr>
        <p:sp>
          <p:nvSpPr>
            <p:cNvPr id="10"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17" name="Line 15"/>
          <p:cNvSpPr>
            <a:spLocks noChangeShapeType="1"/>
          </p:cNvSpPr>
          <p:nvPr/>
        </p:nvSpPr>
        <p:spPr bwMode="auto">
          <a:xfrm>
            <a:off x="7702550" y="4335463"/>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8" name="Line 16"/>
          <p:cNvSpPr>
            <a:spLocks noChangeShapeType="1"/>
          </p:cNvSpPr>
          <p:nvPr/>
        </p:nvSpPr>
        <p:spPr bwMode="auto">
          <a:xfrm>
            <a:off x="8347075" y="5168901"/>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 name="TextBox 4"/>
          <p:cNvSpPr txBox="1"/>
          <p:nvPr/>
        </p:nvSpPr>
        <p:spPr>
          <a:xfrm>
            <a:off x="8358531" y="6130534"/>
            <a:ext cx="3768981" cy="830997"/>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3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GV</a:t>
            </a:r>
            <a:r>
              <a:rPr lang="en-US" altLang="zh-CN" sz="320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 Nhan </a:t>
            </a:r>
            <a:r>
              <a:rPr lang="en-US" altLang="zh-CN" sz="3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Minh Phúc</a:t>
            </a:r>
            <a:endParaRPr lang="zh-CN" altLang="en-US"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endParaRPr>
          </a:p>
        </p:txBody>
      </p:sp>
      <p:pic>
        <p:nvPicPr>
          <p:cNvPr id="29" name="596f0ba5b9d9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74324" y="-1050838"/>
            <a:ext cx="609600" cy="609600"/>
          </a:xfrm>
          <a:prstGeom prst="rect">
            <a:avLst/>
          </a:prstGeom>
        </p:spPr>
      </p:pic>
      <p:sp>
        <p:nvSpPr>
          <p:cNvPr id="19" name="TextBox 4"/>
          <p:cNvSpPr txBox="1"/>
          <p:nvPr/>
        </p:nvSpPr>
        <p:spPr>
          <a:xfrm>
            <a:off x="492012" y="2502327"/>
            <a:ext cx="11490197" cy="1569660"/>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600" normalizeH="0" baseline="0" noProof="0" smtClean="0">
                <a:ln>
                  <a:noFill/>
                </a:ln>
                <a:solidFill>
                  <a:srgbClr val="E7E6E6">
                    <a:lumMod val="25000"/>
                  </a:srgbClr>
                </a:solidFill>
                <a:effectLst>
                  <a:outerShdw blurRad="38100" dist="38100" dir="2700000" algn="tl">
                    <a:srgbClr val="000000">
                      <a:alpha val="43137"/>
                    </a:srgbClr>
                  </a:outerShdw>
                </a:effectLst>
                <a:uLnTx/>
                <a:uFillTx/>
                <a:latin typeface="Arial" panose="020B0604020202020204" pitchFamily="34" charset="0"/>
                <a:ea typeface="迷你简菱心" panose="02010609000101010101"/>
                <a:cs typeface="Arial" panose="020B0604020202020204" pitchFamily="34" charset="0"/>
                <a:sym typeface="+mn-lt"/>
              </a:rPr>
              <a:t>XÂY</a:t>
            </a:r>
            <a:r>
              <a:rPr kumimoji="0" lang="en-US" altLang="zh-CN" sz="3200" b="1" i="0" u="none" strike="noStrike" kern="1200" cap="none" spc="600" normalizeH="0" noProof="0" smtClean="0">
                <a:ln>
                  <a:noFill/>
                </a:ln>
                <a:solidFill>
                  <a:srgbClr val="E7E6E6">
                    <a:lumMod val="25000"/>
                  </a:srgbClr>
                </a:solidFill>
                <a:effectLst>
                  <a:outerShdw blurRad="38100" dist="38100" dir="2700000" algn="tl">
                    <a:srgbClr val="000000">
                      <a:alpha val="43137"/>
                    </a:srgbClr>
                  </a:outerShdw>
                </a:effectLst>
                <a:uLnTx/>
                <a:uFillTx/>
                <a:latin typeface="Arial" panose="020B0604020202020204" pitchFamily="34" charset="0"/>
                <a:ea typeface="迷你简菱心" panose="02010609000101010101"/>
                <a:cs typeface="Arial" panose="020B0604020202020204" pitchFamily="34" charset="0"/>
                <a:sym typeface="+mn-lt"/>
              </a:rPr>
              <a:t> DỰNG PHẦN MỀM HƯỚNG ĐỐI TƯỢNG</a:t>
            </a:r>
            <a:endParaRPr kumimoji="0" lang="en-US" altLang="zh-CN" sz="3200" b="1" i="0" u="none" strike="noStrike" kern="1200" cap="none" spc="600" normalizeH="0" baseline="0" noProof="0" smtClean="0">
              <a:ln>
                <a:noFill/>
              </a:ln>
              <a:solidFill>
                <a:srgbClr val="E7E6E6">
                  <a:lumMod val="25000"/>
                </a:srgbClr>
              </a:solidFill>
              <a:effectLst>
                <a:outerShdw blurRad="38100" dist="38100" dir="2700000" algn="tl">
                  <a:srgbClr val="000000">
                    <a:alpha val="43137"/>
                  </a:srgbClr>
                </a:outerShdw>
              </a:effectLst>
              <a:uLnTx/>
              <a:uFillTx/>
              <a:latin typeface="Arial" panose="020B0604020202020204" pitchFamily="34" charset="0"/>
              <a:ea typeface="迷你简菱心" panose="02010609000101010101"/>
              <a:cs typeface="Arial" panose="020B0604020202020204" pitchFamily="34" charset="0"/>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3200" b="1" i="0" strike="noStrike" kern="1200" cap="none" spc="600" normalizeH="0" baseline="0" noProof="0" smtClean="0">
                <a:ln>
                  <a:noFill/>
                </a:ln>
                <a:solidFill>
                  <a:srgbClr val="E7E6E6">
                    <a:lumMod val="25000"/>
                  </a:srgbClr>
                </a:solidFill>
                <a:effectLst>
                  <a:outerShdw blurRad="38100" dist="38100" dir="2700000" algn="tl">
                    <a:srgbClr val="000000">
                      <a:alpha val="43137"/>
                    </a:srgbClr>
                  </a:outerShdw>
                </a:effectLst>
                <a:uLnTx/>
                <a:uFillTx/>
                <a:latin typeface="Arial" panose="020B0604020202020204" pitchFamily="34" charset="0"/>
                <a:ea typeface="迷你简菱心" panose="02010609000101010101"/>
                <a:cs typeface="Arial" panose="020B0604020202020204" pitchFamily="34" charset="0"/>
                <a:sym typeface="+mn-lt"/>
              </a:rPr>
              <a:t>CHAPTER</a:t>
            </a:r>
            <a:r>
              <a:rPr kumimoji="0" lang="en-US" altLang="zh-CN" sz="3200" b="1" i="0" strike="noStrike" kern="1200" cap="none" spc="600" normalizeH="0" noProof="0" smtClean="0">
                <a:ln>
                  <a:noFill/>
                </a:ln>
                <a:solidFill>
                  <a:srgbClr val="E7E6E6">
                    <a:lumMod val="25000"/>
                  </a:srgbClr>
                </a:solidFill>
                <a:effectLst>
                  <a:outerShdw blurRad="38100" dist="38100" dir="2700000" algn="tl">
                    <a:srgbClr val="000000">
                      <a:alpha val="43137"/>
                    </a:srgbClr>
                  </a:outerShdw>
                </a:effectLst>
                <a:uLnTx/>
                <a:uFillTx/>
                <a:latin typeface="Arial" panose="020B0604020202020204" pitchFamily="34" charset="0"/>
                <a:ea typeface="迷你简菱心" panose="02010609000101010101"/>
                <a:cs typeface="Arial" panose="020B0604020202020204" pitchFamily="34" charset="0"/>
                <a:sym typeface="+mn-lt"/>
              </a:rPr>
              <a:t> 3: USE CASE</a:t>
            </a:r>
            <a:endParaRPr kumimoji="0" lang="zh-CN" altLang="en-US" sz="3200" b="1" i="0" strike="noStrike" kern="1200" cap="none" spc="600" normalizeH="0" baseline="0" noProof="0" dirty="0">
              <a:ln>
                <a:noFill/>
              </a:ln>
              <a:solidFill>
                <a:srgbClr val="E7E6E6">
                  <a:lumMod val="25000"/>
                </a:srgbClr>
              </a:solidFill>
              <a:effectLst>
                <a:outerShdw blurRad="38100" dist="38100" dir="2700000" algn="tl">
                  <a:srgbClr val="000000">
                    <a:alpha val="43137"/>
                  </a:srgbClr>
                </a:outerShdw>
              </a:effectLst>
              <a:uLnTx/>
              <a:uFillTx/>
              <a:latin typeface="Arial" panose="020B0604020202020204" pitchFamily="34" charset="0"/>
              <a:ea typeface="迷你简菱心" panose="02010609000101010101"/>
              <a:cs typeface="Arial" panose="020B0604020202020204" pitchFamily="34" charset="0"/>
              <a:sym typeface="+mn-lt"/>
            </a:endParaRPr>
          </a:p>
        </p:txBody>
      </p:sp>
    </p:spTree>
    <p:extLst>
      <p:ext uri="{BB962C8B-B14F-4D97-AF65-F5344CB8AC3E}">
        <p14:creationId xmlns:p14="http://schemas.microsoft.com/office/powerpoint/2010/main" val="359555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2" presetClass="entr" presetSubtype="4" fill="hold" nodeType="afterEffect" p14:presetBounceEnd="42000">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14:bounceEnd="42000">
                                          <p:cBhvr additive="base">
                                            <p:cTn id="13" dur="500" fill="hold"/>
                                            <p:tgtEl>
                                              <p:spTgt spid="28"/>
                                            </p:tgtEl>
                                            <p:attrNameLst>
                                              <p:attrName>ppt_x</p:attrName>
                                            </p:attrNameLst>
                                          </p:cBhvr>
                                          <p:tavLst>
                                            <p:tav tm="0">
                                              <p:val>
                                                <p:strVal val="#ppt_x"/>
                                              </p:val>
                                            </p:tav>
                                            <p:tav tm="100000">
                                              <p:val>
                                                <p:strVal val="#ppt_x"/>
                                              </p:val>
                                            </p:tav>
                                          </p:tavLst>
                                        </p:anim>
                                        <p:anim calcmode="lin" valueType="num" p14:bounceEnd="42000">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1" fill="hold" nodeType="withEffect" p14:presetBounceEnd="42000">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14:bounceEnd="42000">
                                          <p:cBhvr additive="base">
                                            <p:cTn id="17"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par>
                              <p:cTn id="32" fill="hold">
                                <p:stCondLst>
                                  <p:cond delay="2000"/>
                                </p:stCondLst>
                                <p:childTnLst>
                                  <p:par>
                                    <p:cTn id="33" presetID="16" presetClass="entr" presetSubtype="21"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childTnLst>
                              </p:cTn>
                            </p:par>
                            <p:par>
                              <p:cTn id="36" fill="hold">
                                <p:stCondLst>
                                  <p:cond delay="2500"/>
                                </p:stCondLst>
                                <p:childTnLst>
                                  <p:par>
                                    <p:cTn id="37" presetID="16" presetClass="entr" presetSubtype="2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0" fill="hold" display="0">
                      <p:stCondLst>
                        <p:cond delay="indefinite"/>
                      </p:stCondLst>
                      <p:endCondLst>
                        <p:cond evt="onStopAudio" delay="0">
                          <p:tgtEl>
                            <p:sldTgt/>
                          </p:tgtEl>
                        </p:cond>
                      </p:endCondLst>
                    </p:cTn>
                    <p:tgtEl>
                      <p:spTgt spid="29"/>
                    </p:tgtEl>
                  </p:cMediaNode>
                </p:audio>
              </p:childTnLst>
            </p:cTn>
          </p:par>
        </p:tnLst>
        <p:bldLst>
          <p:bldP spid="15" grpId="0" animBg="1"/>
          <p:bldP spid="16" grpId="0" animBg="1"/>
          <p:bldP spid="17" grpId="0" animBg="1"/>
          <p:bldP spid="18" grpId="0" animBg="1"/>
          <p:bldP spid="23"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par>
                              <p:cTn id="32" fill="hold">
                                <p:stCondLst>
                                  <p:cond delay="2000"/>
                                </p:stCondLst>
                                <p:childTnLst>
                                  <p:par>
                                    <p:cTn id="33" presetID="16" presetClass="entr" presetSubtype="21"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childTnLst>
                              </p:cTn>
                            </p:par>
                            <p:par>
                              <p:cTn id="36" fill="hold">
                                <p:stCondLst>
                                  <p:cond delay="2500"/>
                                </p:stCondLst>
                                <p:childTnLst>
                                  <p:par>
                                    <p:cTn id="37" presetID="16" presetClass="entr" presetSubtype="2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0" fill="hold" display="0">
                      <p:stCondLst>
                        <p:cond delay="indefinite"/>
                      </p:stCondLst>
                      <p:endCondLst>
                        <p:cond evt="onStopAudio" delay="0">
                          <p:tgtEl>
                            <p:sldTgt/>
                          </p:tgtEl>
                        </p:cond>
                      </p:endCondLst>
                    </p:cTn>
                    <p:tgtEl>
                      <p:spTgt spid="29"/>
                    </p:tgtEl>
                  </p:cMediaNode>
                </p:audio>
              </p:childTnLst>
            </p:cTn>
          </p:par>
        </p:tnLst>
        <p:bldLst>
          <p:bldP spid="15" grpId="0" animBg="1"/>
          <p:bldP spid="16" grpId="0" animBg="1"/>
          <p:bldP spid="17" grpId="0" animBg="1"/>
          <p:bldP spid="18" grpId="0" animBg="1"/>
          <p:bldP spid="23" grpId="0"/>
          <p:bldP spid="1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对角圆角矩形 41"/>
          <p:cNvSpPr/>
          <p:nvPr/>
        </p:nvSpPr>
        <p:spPr>
          <a:xfrm>
            <a:off x="3992184" y="1688417"/>
            <a:ext cx="7528626" cy="1195683"/>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just"/>
            <a:r>
              <a:rPr lang="en-US" sz="2400">
                <a:solidFill>
                  <a:schemeClr val="tx1"/>
                </a:solidFill>
                <a:latin typeface="Times New Roman" panose="02020603050405020304" pitchFamily="18" charset="0"/>
                <a:cs typeface="Times New Roman" panose="02020603050405020304" pitchFamily="18" charset="0"/>
              </a:rPr>
              <a:t>Là quan hệ giữa các use case với nhau, nó mô tả việc một use case lớn được chia ra thành các use case nhỏ để dễ cài đặt hoặc tái sử dụng</a:t>
            </a:r>
          </a:p>
        </p:txBody>
      </p:sp>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7761" y="4148299"/>
            <a:ext cx="929763" cy="1279205"/>
          </a:xfrm>
          <a:prstGeom prst="rect">
            <a:avLst/>
          </a:prstGeom>
        </p:spPr>
      </p:pic>
      <p:sp>
        <p:nvSpPr>
          <p:cNvPr id="4" name="Oval 3"/>
          <p:cNvSpPr/>
          <p:nvPr/>
        </p:nvSpPr>
        <p:spPr>
          <a:xfrm>
            <a:off x="4490573" y="4281562"/>
            <a:ext cx="1971283" cy="106932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latin typeface="Times New Roman" panose="02020603050405020304" pitchFamily="18" charset="0"/>
                <a:cs typeface="Times New Roman" panose="02020603050405020304" pitchFamily="18" charset="0"/>
              </a:rPr>
              <a:t>Login</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6" name="Straight Connector 5"/>
          <p:cNvCxnSpPr>
            <a:stCxn id="4" idx="2"/>
          </p:cNvCxnSpPr>
          <p:nvPr/>
        </p:nvCxnSpPr>
        <p:spPr>
          <a:xfrm flipH="1" flipV="1">
            <a:off x="3187976" y="4816225"/>
            <a:ext cx="1302597"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004905" y="4281561"/>
            <a:ext cx="1971283" cy="106932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latin typeface="Times New Roman" panose="02020603050405020304" pitchFamily="18" charset="0"/>
                <a:cs typeface="Times New Roman" panose="02020603050405020304" pitchFamily="18" charset="0"/>
              </a:rPr>
              <a:t>Password</a:t>
            </a:r>
            <a:endParaRPr lang="en-US" sz="2400">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p:cNvCxnSpPr>
            <a:stCxn id="4" idx="6"/>
            <a:endCxn id="31" idx="2"/>
          </p:cNvCxnSpPr>
          <p:nvPr/>
        </p:nvCxnSpPr>
        <p:spPr>
          <a:xfrm flipV="1">
            <a:off x="6461856" y="4816225"/>
            <a:ext cx="1543049" cy="1"/>
          </a:xfrm>
          <a:prstGeom prst="line">
            <a:avLst/>
          </a:prstGeom>
          <a:ln w="19050">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41" name="组合 15"/>
          <p:cNvGrpSpPr/>
          <p:nvPr/>
        </p:nvGrpSpPr>
        <p:grpSpPr>
          <a:xfrm>
            <a:off x="1151773" y="1688417"/>
            <a:ext cx="2057378" cy="1197545"/>
            <a:chOff x="304800" y="673100"/>
            <a:chExt cx="4000500" cy="4000500"/>
          </a:xfrm>
          <a:effectLst>
            <a:outerShdw blurRad="444500" dist="254000" dir="8100000" algn="tr" rotWithShape="0">
              <a:prstClr val="black">
                <a:alpha val="50000"/>
              </a:prstClr>
            </a:outerShdw>
          </a:effectLst>
        </p:grpSpPr>
        <p:sp>
          <p:nvSpPr>
            <p:cNvPr id="42"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2" name="TextBox 1"/>
          <p:cNvSpPr txBox="1"/>
          <p:nvPr/>
        </p:nvSpPr>
        <p:spPr>
          <a:xfrm>
            <a:off x="1287845" y="2055425"/>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INCLUDE</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6" name="Straight Connector 45"/>
          <p:cNvCxnSpPr/>
          <p:nvPr/>
        </p:nvCxnSpPr>
        <p:spPr>
          <a:xfrm>
            <a:off x="3600667" y="1688417"/>
            <a:ext cx="0" cy="1332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345422" y="4446893"/>
            <a:ext cx="1747731" cy="369332"/>
          </a:xfrm>
          <a:prstGeom prst="rect">
            <a:avLst/>
          </a:prstGeom>
          <a:noFill/>
          <a:ln w="3175">
            <a:noFill/>
          </a:ln>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&lt;&lt;include&gt;&gt;</a:t>
            </a:r>
            <a:endParaRPr lang="en-US">
              <a:latin typeface="Times New Roman" panose="02020603050405020304" pitchFamily="18" charset="0"/>
              <a:cs typeface="Times New Roman" panose="02020603050405020304" pitchFamily="18" charset="0"/>
            </a:endParaRPr>
          </a:p>
        </p:txBody>
      </p:sp>
      <p:sp>
        <p:nvSpPr>
          <p:cNvPr id="3" name="TextBox 2"/>
          <p:cNvSpPr txBox="1"/>
          <p:nvPr/>
        </p:nvSpPr>
        <p:spPr>
          <a:xfrm>
            <a:off x="6345422" y="5572780"/>
            <a:ext cx="2076659" cy="523220"/>
          </a:xfrm>
          <a:prstGeom prst="rect">
            <a:avLst/>
          </a:prstGeom>
          <a:noFill/>
        </p:spPr>
        <p:txBody>
          <a:bodyPr wrap="none" rtlCol="0">
            <a:spAutoFit/>
          </a:bodyPr>
          <a:lstStyle/>
          <a:p>
            <a:r>
              <a:rPr lang="en-US" sz="2800" b="1" smtClean="0">
                <a:solidFill>
                  <a:srgbClr val="FF0000"/>
                </a:solidFill>
              </a:rPr>
              <a:t>Để ý mũi tên</a:t>
            </a:r>
            <a:endParaRPr lang="vi-VN" sz="2800" b="1">
              <a:solidFill>
                <a:srgbClr val="FF0000"/>
              </a:solidFill>
            </a:endParaRPr>
          </a:p>
        </p:txBody>
      </p:sp>
    </p:spTree>
    <p:extLst>
      <p:ext uri="{BB962C8B-B14F-4D97-AF65-F5344CB8AC3E}">
        <p14:creationId xmlns:p14="http://schemas.microsoft.com/office/powerpoint/2010/main" val="65851639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10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 grpId="0" animBg="1"/>
      <p:bldP spid="31" grpId="0" animBg="1"/>
      <p:bldP spid="2"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1" name="对角圆角矩形 41"/>
          <p:cNvSpPr/>
          <p:nvPr/>
        </p:nvSpPr>
        <p:spPr>
          <a:xfrm>
            <a:off x="3992184" y="1688417"/>
            <a:ext cx="7528626" cy="1195683"/>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just"/>
            <a:r>
              <a:rPr lang="en-US" sz="2400" smtClean="0">
                <a:solidFill>
                  <a:schemeClr val="tx1"/>
                </a:solidFill>
                <a:latin typeface="Times New Roman" panose="02020603050405020304" pitchFamily="18" charset="0"/>
                <a:cs typeface="Times New Roman" panose="02020603050405020304" pitchFamily="18" charset="0"/>
              </a:rPr>
              <a:t>Dùng để mô tả quan hệ giữa 2 use case. Quan hệ extend được sử dụng khi có một use case được tạo ra để bổ sung/mở rộng chức năng cho một use case có sẵn</a:t>
            </a:r>
            <a:endParaRPr lang="en-US" sz="2400">
              <a:solidFill>
                <a:schemeClr val="tx1"/>
              </a:solidFill>
              <a:latin typeface="Times New Roman" panose="02020603050405020304" pitchFamily="18" charset="0"/>
              <a:cs typeface="Times New Roman" panose="02020603050405020304" pitchFamily="18" charset="0"/>
            </a:endParaRPr>
          </a:p>
        </p:txBody>
      </p:sp>
      <p:grpSp>
        <p:nvGrpSpPr>
          <p:cNvPr id="12" name="组合 15"/>
          <p:cNvGrpSpPr/>
          <p:nvPr/>
        </p:nvGrpSpPr>
        <p:grpSpPr>
          <a:xfrm>
            <a:off x="1151773" y="1688417"/>
            <a:ext cx="2057378" cy="1197545"/>
            <a:chOff x="304800" y="673100"/>
            <a:chExt cx="4000500" cy="4000500"/>
          </a:xfrm>
          <a:effectLst>
            <a:outerShdw blurRad="444500" dist="254000" dir="8100000" algn="tr" rotWithShape="0">
              <a:prstClr val="black">
                <a:alpha val="50000"/>
              </a:prstClr>
            </a:outerShdw>
          </a:effectLst>
        </p:grpSpPr>
        <p:sp>
          <p:nvSpPr>
            <p:cNvPr id="13"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6" name="TextBox 15"/>
          <p:cNvSpPr txBox="1"/>
          <p:nvPr/>
        </p:nvSpPr>
        <p:spPr>
          <a:xfrm>
            <a:off x="1287845" y="2055425"/>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EXTEND</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7761" y="4148299"/>
            <a:ext cx="929763" cy="1279205"/>
          </a:xfrm>
          <a:prstGeom prst="rect">
            <a:avLst/>
          </a:prstGeom>
        </p:spPr>
      </p:pic>
      <p:sp>
        <p:nvSpPr>
          <p:cNvPr id="20" name="Oval 19"/>
          <p:cNvSpPr/>
          <p:nvPr/>
        </p:nvSpPr>
        <p:spPr>
          <a:xfrm>
            <a:off x="4466844" y="4281562"/>
            <a:ext cx="1971283" cy="106932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stCxn id="20" idx="2"/>
          </p:cNvCxnSpPr>
          <p:nvPr/>
        </p:nvCxnSpPr>
        <p:spPr>
          <a:xfrm flipH="1" flipV="1">
            <a:off x="3164247" y="4816225"/>
            <a:ext cx="1302597"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8004905" y="4281562"/>
            <a:ext cx="1971283" cy="106932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Times New Roman" panose="02020603050405020304" pitchFamily="18" charset="0"/>
              <a:cs typeface="Times New Roman" panose="02020603050405020304" pitchFamily="18" charset="0"/>
            </a:endParaRPr>
          </a:p>
        </p:txBody>
      </p:sp>
      <p:cxnSp>
        <p:nvCxnSpPr>
          <p:cNvPr id="23" name="Straight Connector 22"/>
          <p:cNvCxnSpPr>
            <a:stCxn id="22" idx="2"/>
          </p:cNvCxnSpPr>
          <p:nvPr/>
        </p:nvCxnSpPr>
        <p:spPr>
          <a:xfrm flipH="1" flipV="1">
            <a:off x="6461856" y="4816224"/>
            <a:ext cx="1543049" cy="2"/>
          </a:xfrm>
          <a:prstGeom prst="line">
            <a:avLst/>
          </a:prstGeom>
          <a:ln w="19050">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410686" y="4446892"/>
            <a:ext cx="1747731" cy="369332"/>
          </a:xfrm>
          <a:prstGeom prst="rect">
            <a:avLst/>
          </a:prstGeom>
          <a:noFill/>
          <a:ln w="3175">
            <a:noFill/>
          </a:ln>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&lt;&lt;extend&gt;&gt;</a:t>
            </a:r>
            <a:endParaRPr lang="en-US">
              <a:latin typeface="Times New Roman" panose="02020603050405020304" pitchFamily="18" charset="0"/>
              <a:cs typeface="Times New Roman" panose="02020603050405020304" pitchFamily="18" charset="0"/>
            </a:endParaRPr>
          </a:p>
        </p:txBody>
      </p:sp>
      <p:sp>
        <p:nvSpPr>
          <p:cNvPr id="9" name="TextBox 8"/>
          <p:cNvSpPr txBox="1"/>
          <p:nvPr/>
        </p:nvSpPr>
        <p:spPr>
          <a:xfrm>
            <a:off x="4631226" y="4590233"/>
            <a:ext cx="1932972" cy="738664"/>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Registration</a:t>
            </a:r>
            <a:endParaRPr lang="en-US">
              <a:latin typeface="Times New Roman" panose="02020603050405020304" pitchFamily="18" charset="0"/>
              <a:cs typeface="Times New Roman" panose="02020603050405020304" pitchFamily="18" charset="0"/>
            </a:endParaRPr>
          </a:p>
          <a:p>
            <a:endParaRPr lang="en-US"/>
          </a:p>
        </p:txBody>
      </p:sp>
      <p:sp>
        <p:nvSpPr>
          <p:cNvPr id="10" name="TextBox 9"/>
          <p:cNvSpPr txBox="1"/>
          <p:nvPr/>
        </p:nvSpPr>
        <p:spPr>
          <a:xfrm>
            <a:off x="8215676" y="4400726"/>
            <a:ext cx="1830628" cy="830997"/>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Get help on </a:t>
            </a:r>
            <a:r>
              <a:rPr lang="en-US" sz="2400">
                <a:latin typeface="Times New Roman" panose="02020603050405020304" pitchFamily="18" charset="0"/>
                <a:cs typeface="Times New Roman" panose="02020603050405020304" pitchFamily="18" charset="0"/>
              </a:rPr>
              <a:t>r</a:t>
            </a:r>
            <a:r>
              <a:rPr lang="en-US" sz="2400" smtClean="0">
                <a:latin typeface="Times New Roman" panose="02020603050405020304" pitchFamily="18" charset="0"/>
                <a:cs typeface="Times New Roman" panose="02020603050405020304" pitchFamily="18" charset="0"/>
              </a:rPr>
              <a:t>egistration</a:t>
            </a:r>
            <a:endParaRPr lang="en-US" sz="2400">
              <a:latin typeface="Times New Roman" panose="02020603050405020304" pitchFamily="18" charset="0"/>
              <a:cs typeface="Times New Roman" panose="02020603050405020304" pitchFamily="18" charset="0"/>
            </a:endParaRPr>
          </a:p>
        </p:txBody>
      </p:sp>
      <p:cxnSp>
        <p:nvCxnSpPr>
          <p:cNvPr id="32" name="Straight Connector 31"/>
          <p:cNvCxnSpPr/>
          <p:nvPr/>
        </p:nvCxnSpPr>
        <p:spPr>
          <a:xfrm>
            <a:off x="3600667" y="1688417"/>
            <a:ext cx="0" cy="1332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45422" y="5572780"/>
            <a:ext cx="2076659" cy="523220"/>
          </a:xfrm>
          <a:prstGeom prst="rect">
            <a:avLst/>
          </a:prstGeom>
          <a:noFill/>
        </p:spPr>
        <p:txBody>
          <a:bodyPr wrap="none" rtlCol="0">
            <a:spAutoFit/>
          </a:bodyPr>
          <a:lstStyle/>
          <a:p>
            <a:r>
              <a:rPr lang="en-US" sz="2800" b="1" smtClean="0">
                <a:solidFill>
                  <a:srgbClr val="FF0000"/>
                </a:solidFill>
              </a:rPr>
              <a:t>Để ý mũi tên</a:t>
            </a:r>
            <a:endParaRPr lang="vi-VN" sz="2800" b="1">
              <a:solidFill>
                <a:srgbClr val="FF0000"/>
              </a:solidFill>
            </a:endParaRPr>
          </a:p>
        </p:txBody>
      </p:sp>
    </p:spTree>
    <p:extLst>
      <p:ext uri="{BB962C8B-B14F-4D97-AF65-F5344CB8AC3E}">
        <p14:creationId xmlns:p14="http://schemas.microsoft.com/office/powerpoint/2010/main" val="267206265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20" grpId="0" animBg="1"/>
      <p:bldP spid="22" grpId="0" animBg="1"/>
      <p:bldP spid="31"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12" name="组合 15"/>
          <p:cNvGrpSpPr/>
          <p:nvPr/>
        </p:nvGrpSpPr>
        <p:grpSpPr>
          <a:xfrm>
            <a:off x="7896957" y="1755644"/>
            <a:ext cx="2057378" cy="1197545"/>
            <a:chOff x="304800" y="673100"/>
            <a:chExt cx="4000500" cy="4000500"/>
          </a:xfrm>
          <a:effectLst>
            <a:outerShdw blurRad="444500" dist="254000" dir="8100000" algn="tr" rotWithShape="0">
              <a:prstClr val="black">
                <a:alpha val="50000"/>
              </a:prstClr>
            </a:outerShdw>
          </a:effectLst>
        </p:grpSpPr>
        <p:sp>
          <p:nvSpPr>
            <p:cNvPr id="13"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6" name="TextBox 15"/>
          <p:cNvSpPr txBox="1"/>
          <p:nvPr/>
        </p:nvSpPr>
        <p:spPr>
          <a:xfrm>
            <a:off x="8033029" y="2122652"/>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EXTEND</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32" name="Straight Connector 31"/>
          <p:cNvCxnSpPr/>
          <p:nvPr/>
        </p:nvCxnSpPr>
        <p:spPr>
          <a:xfrm>
            <a:off x="6001928" y="1687484"/>
            <a:ext cx="0" cy="489144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8" name="组合 15"/>
          <p:cNvGrpSpPr/>
          <p:nvPr/>
        </p:nvGrpSpPr>
        <p:grpSpPr>
          <a:xfrm>
            <a:off x="1196675" y="1755644"/>
            <a:ext cx="2057378" cy="1197545"/>
            <a:chOff x="304800" y="673100"/>
            <a:chExt cx="4000500" cy="4000500"/>
          </a:xfrm>
          <a:effectLst>
            <a:outerShdw blurRad="444500" dist="254000" dir="8100000" algn="tr" rotWithShape="0">
              <a:prstClr val="black">
                <a:alpha val="50000"/>
              </a:prstClr>
            </a:outerShdw>
          </a:effectLst>
        </p:grpSpPr>
        <p:sp>
          <p:nvSpPr>
            <p:cNvPr id="39"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0"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41" name="TextBox 40"/>
          <p:cNvSpPr txBox="1"/>
          <p:nvPr/>
        </p:nvSpPr>
        <p:spPr>
          <a:xfrm>
            <a:off x="1332747" y="2122652"/>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INCLUDE</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486888" y="3429000"/>
            <a:ext cx="5284520" cy="2954655"/>
          </a:xfrm>
          <a:prstGeom prst="rect">
            <a:avLst/>
          </a:prstGeom>
        </p:spPr>
        <p:txBody>
          <a:bodyPr wrap="square">
            <a:spAutoFit/>
          </a:bodyPr>
          <a:lstStyle/>
          <a:p>
            <a:pPr lvl="0" algn="ctr"/>
            <a:r>
              <a:rPr lang="en-US" sz="5400" b="1"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Bắt buộc</a:t>
            </a:r>
          </a:p>
          <a:p>
            <a:pPr lvl="0" algn="just"/>
            <a:r>
              <a:rPr lang="en-US" sz="4400" b="1" smtClean="0">
                <a:ln w="12700">
                  <a:solidFill>
                    <a:schemeClr val="tx2">
                      <a:satMod val="155000"/>
                    </a:schemeClr>
                  </a:solidFill>
                  <a:prstDash val="solid"/>
                </a:ln>
                <a:solidFill>
                  <a:schemeClr val="accent4">
                    <a:lumMod val="60000"/>
                    <a:lumOff val="40000"/>
                  </a:schemeClr>
                </a:solidFill>
                <a:effectLst>
                  <a:outerShdw blurRad="41275" dist="20320" dir="1800000" algn="tl" rotWithShape="0">
                    <a:srgbClr val="000000">
                      <a:alpha val="40000"/>
                    </a:srgbClr>
                  </a:outerShdw>
                </a:effectLst>
              </a:rPr>
              <a:t>Ví dụ: Login thì bắt buộc phải nhập password</a:t>
            </a:r>
            <a:endParaRPr lang="en-US" sz="4400" b="1">
              <a:ln w="12700">
                <a:solidFill>
                  <a:schemeClr val="tx2">
                    <a:satMod val="155000"/>
                  </a:schemeClr>
                </a:solidFill>
                <a:prstDash val="solid"/>
              </a:ln>
              <a:solidFill>
                <a:schemeClr val="accent4">
                  <a:lumMod val="60000"/>
                  <a:lumOff val="40000"/>
                </a:schemeClr>
              </a:solidFill>
              <a:effectLst>
                <a:outerShdw blurRad="41275" dist="20320" dir="1800000" algn="tl" rotWithShape="0">
                  <a:srgbClr val="000000">
                    <a:alpha val="40000"/>
                  </a:srgbClr>
                </a:outerShdw>
              </a:effectLst>
            </a:endParaRPr>
          </a:p>
        </p:txBody>
      </p:sp>
      <p:sp>
        <p:nvSpPr>
          <p:cNvPr id="42" name="Rectangle 41"/>
          <p:cNvSpPr/>
          <p:nvPr/>
        </p:nvSpPr>
        <p:spPr>
          <a:xfrm>
            <a:off x="6132553" y="3274625"/>
            <a:ext cx="5719018" cy="3693319"/>
          </a:xfrm>
          <a:prstGeom prst="rect">
            <a:avLst/>
          </a:prstGeom>
        </p:spPr>
        <p:txBody>
          <a:bodyPr wrap="square">
            <a:spAutoFit/>
          </a:bodyPr>
          <a:lstStyle/>
          <a:p>
            <a:pPr lvl="0" algn="ctr"/>
            <a:r>
              <a:rPr lang="en-US" sz="5400" b="1"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Không Bắt buộc</a:t>
            </a:r>
          </a:p>
          <a:p>
            <a:pPr lvl="0" algn="just"/>
            <a:r>
              <a:rPr lang="en-US" sz="3600" b="1" smtClean="0">
                <a:ln w="12700">
                  <a:solidFill>
                    <a:schemeClr val="tx2">
                      <a:satMod val="155000"/>
                    </a:schemeClr>
                  </a:solidFill>
                  <a:prstDash val="solid"/>
                </a:ln>
                <a:solidFill>
                  <a:schemeClr val="accent4">
                    <a:lumMod val="60000"/>
                    <a:lumOff val="40000"/>
                  </a:schemeClr>
                </a:solidFill>
                <a:effectLst>
                  <a:outerShdw blurRad="41275" dist="20320" dir="1800000" algn="tl" rotWithShape="0">
                    <a:srgbClr val="000000">
                      <a:alpha val="40000"/>
                    </a:srgbClr>
                  </a:outerShdw>
                </a:effectLst>
              </a:rPr>
              <a:t>Ví dụ: Đăng nhập có nút đăng ký nhanh, không cần nhấn nút đó thì vẫn có thể đăng ký. Nút đăng ký nhanh là extend</a:t>
            </a:r>
            <a:endParaRPr lang="en-US" sz="3600" b="1">
              <a:ln w="12700">
                <a:solidFill>
                  <a:schemeClr val="tx2">
                    <a:satMod val="155000"/>
                  </a:schemeClr>
                </a:solidFill>
                <a:prstDash val="solid"/>
              </a:ln>
              <a:solidFill>
                <a:schemeClr val="accent4">
                  <a:lumMod val="60000"/>
                  <a:lumOff val="40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861508" y="986122"/>
            <a:ext cx="11200695" cy="646331"/>
          </a:xfrm>
          <a:prstGeom prst="rect">
            <a:avLst/>
          </a:prstGeom>
          <a:noFill/>
        </p:spPr>
        <p:txBody>
          <a:bodyPr wrap="none" rtlCol="0">
            <a:spAutoFit/>
          </a:bodyPr>
          <a:lstStyle/>
          <a:p>
            <a:r>
              <a:rPr lang="en-US" sz="3600" b="1" smtClean="0"/>
              <a:t>I, E Sử dụng cho Use Case – còn </a:t>
            </a:r>
            <a:r>
              <a:rPr lang="en-US" sz="3600" b="1" smtClean="0">
                <a:solidFill>
                  <a:srgbClr val="FF0000"/>
                </a:solidFill>
              </a:rPr>
              <a:t>kế thừa sử dụng cho actor</a:t>
            </a:r>
            <a:endParaRPr lang="vi-VN" sz="3600" b="1">
              <a:solidFill>
                <a:srgbClr val="FF0000"/>
              </a:solidFill>
            </a:endParaRPr>
          </a:p>
        </p:txBody>
      </p:sp>
    </p:spTree>
    <p:extLst>
      <p:ext uri="{BB962C8B-B14F-4D97-AF65-F5344CB8AC3E}">
        <p14:creationId xmlns:p14="http://schemas.microsoft.com/office/powerpoint/2010/main" val="41228157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horizontal)">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3378654" y="744129"/>
            <a:ext cx="5434693" cy="6113871"/>
          </a:xfrm>
          <a:prstGeom prst="rect">
            <a:avLst/>
          </a:prstGeom>
        </p:spPr>
      </p:pic>
      <p:sp>
        <p:nvSpPr>
          <p:cNvPr id="13" name="Oval 12"/>
          <p:cNvSpPr/>
          <p:nvPr/>
        </p:nvSpPr>
        <p:spPr>
          <a:xfrm>
            <a:off x="6317885" y="3856944"/>
            <a:ext cx="734546" cy="398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
        <p:nvSpPr>
          <p:cNvPr id="15" name="Oval 14"/>
          <p:cNvSpPr/>
          <p:nvPr/>
        </p:nvSpPr>
        <p:spPr>
          <a:xfrm>
            <a:off x="6317885" y="4833024"/>
            <a:ext cx="734546" cy="398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
        <p:nvSpPr>
          <p:cNvPr id="16" name="Oval 15"/>
          <p:cNvSpPr/>
          <p:nvPr/>
        </p:nvSpPr>
        <p:spPr>
          <a:xfrm>
            <a:off x="6317885" y="5448982"/>
            <a:ext cx="734546" cy="398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
        <p:nvSpPr>
          <p:cNvPr id="3" name="TextBox 2"/>
          <p:cNvSpPr txBox="1"/>
          <p:nvPr/>
        </p:nvSpPr>
        <p:spPr>
          <a:xfrm>
            <a:off x="614468" y="1600461"/>
            <a:ext cx="2285145" cy="4401205"/>
          </a:xfrm>
          <a:prstGeom prst="rect">
            <a:avLst/>
          </a:prstGeom>
          <a:noFill/>
        </p:spPr>
        <p:txBody>
          <a:bodyPr wrap="square" rtlCol="0">
            <a:spAutoFit/>
          </a:bodyPr>
          <a:lstStyle/>
          <a:p>
            <a:r>
              <a:rPr lang="en-US" sz="4000" b="1" smtClean="0"/>
              <a:t>Cả Include và Extend thì đều phải thêm Initiate</a:t>
            </a:r>
            <a:endParaRPr lang="vi-VN" sz="4000" b="1"/>
          </a:p>
        </p:txBody>
      </p:sp>
    </p:spTree>
    <p:extLst>
      <p:ext uri="{BB962C8B-B14F-4D97-AF65-F5344CB8AC3E}">
        <p14:creationId xmlns:p14="http://schemas.microsoft.com/office/powerpoint/2010/main" val="36493176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2000"/>
                                        <p:tgtEl>
                                          <p:spTgt spid="2"/>
                                        </p:tgtEl>
                                      </p:cBhvr>
                                    </p:animEffect>
                                  </p:childTnLst>
                                </p:cTn>
                              </p:par>
                            </p:childTnLst>
                          </p:cTn>
                        </p:par>
                        <p:par>
                          <p:cTn id="8" fill="hold">
                            <p:stCondLst>
                              <p:cond delay="2000"/>
                            </p:stCondLst>
                            <p:childTnLst>
                              <p:par>
                                <p:cTn id="9" presetID="21" presetClass="entr" presetSubtype="1" fill="hold" grpId="0"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1000"/>
                                        <p:tgtEl>
                                          <p:spTgt spid="13"/>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5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11999" y="1366304"/>
            <a:ext cx="5933559" cy="4842585"/>
          </a:xfrm>
          <a:prstGeom prst="rect">
            <a:avLst/>
          </a:prstGeom>
        </p:spPr>
      </p:pic>
      <p:sp>
        <p:nvSpPr>
          <p:cNvPr id="5" name="Isosceles Triangle 4"/>
          <p:cNvSpPr/>
          <p:nvPr/>
        </p:nvSpPr>
        <p:spPr>
          <a:xfrm>
            <a:off x="3783106" y="3567953"/>
            <a:ext cx="322729" cy="4123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p:cNvSpPr txBox="1"/>
          <p:nvPr/>
        </p:nvSpPr>
        <p:spPr>
          <a:xfrm>
            <a:off x="770965" y="2026024"/>
            <a:ext cx="1561646" cy="584775"/>
          </a:xfrm>
          <a:prstGeom prst="rect">
            <a:avLst/>
          </a:prstGeom>
          <a:noFill/>
        </p:spPr>
        <p:txBody>
          <a:bodyPr wrap="none" rtlCol="0">
            <a:spAutoFit/>
          </a:bodyPr>
          <a:lstStyle/>
          <a:p>
            <a:r>
              <a:rPr lang="en-US" sz="3200" b="1" smtClean="0"/>
              <a:t>Thừa kế</a:t>
            </a:r>
            <a:endParaRPr lang="vi-VN" sz="3200" b="1"/>
          </a:p>
        </p:txBody>
      </p:sp>
      <p:cxnSp>
        <p:nvCxnSpPr>
          <p:cNvPr id="8" name="Straight Arrow Connector 7"/>
          <p:cNvCxnSpPr/>
          <p:nvPr/>
        </p:nvCxnSpPr>
        <p:spPr>
          <a:xfrm>
            <a:off x="1846729" y="2610799"/>
            <a:ext cx="1936377" cy="1163342"/>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71444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36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3" name="TextBox 2"/>
          <p:cNvSpPr txBox="1"/>
          <p:nvPr/>
        </p:nvSpPr>
        <p:spPr>
          <a:xfrm>
            <a:off x="988491" y="1396087"/>
            <a:ext cx="4600811" cy="461665"/>
          </a:xfrm>
          <a:prstGeom prst="rect">
            <a:avLst/>
          </a:prstGeom>
          <a:noFill/>
        </p:spPr>
        <p:txBody>
          <a:bodyPr wrap="none" rtlCol="0">
            <a:spAutoFit/>
          </a:bodyPr>
          <a:lstStyle/>
          <a:p>
            <a:r>
              <a:rPr lang="en-US" sz="2400" smtClean="0"/>
              <a:t>Mối quan hệ cha con giữa các actor</a:t>
            </a:r>
            <a:endParaRPr lang="vi-VN" sz="2400"/>
          </a:p>
        </p:txBody>
      </p:sp>
      <p:sp>
        <p:nvSpPr>
          <p:cNvPr id="4" name="TextBox 3"/>
          <p:cNvSpPr txBox="1"/>
          <p:nvPr/>
        </p:nvSpPr>
        <p:spPr>
          <a:xfrm>
            <a:off x="837783" y="2965885"/>
            <a:ext cx="1699504" cy="461665"/>
          </a:xfrm>
          <a:prstGeom prst="rect">
            <a:avLst/>
          </a:prstGeom>
          <a:noFill/>
        </p:spPr>
        <p:txBody>
          <a:bodyPr wrap="none" rtlCol="0">
            <a:spAutoFit/>
          </a:bodyPr>
          <a:lstStyle/>
          <a:p>
            <a:r>
              <a:rPr lang="en-US" sz="2400" smtClean="0"/>
              <a:t>Khách hàng </a:t>
            </a:r>
            <a:endParaRPr lang="vi-VN" sz="2400"/>
          </a:p>
        </p:txBody>
      </p:sp>
      <p:sp>
        <p:nvSpPr>
          <p:cNvPr id="5" name="TextBox 4"/>
          <p:cNvSpPr txBox="1"/>
          <p:nvPr/>
        </p:nvSpPr>
        <p:spPr>
          <a:xfrm>
            <a:off x="3182587" y="2541319"/>
            <a:ext cx="1991251" cy="461665"/>
          </a:xfrm>
          <a:prstGeom prst="rect">
            <a:avLst/>
          </a:prstGeom>
          <a:noFill/>
        </p:spPr>
        <p:txBody>
          <a:bodyPr wrap="none" rtlCol="0">
            <a:spAutoFit/>
          </a:bodyPr>
          <a:lstStyle/>
          <a:p>
            <a:r>
              <a:rPr lang="en-US" sz="2400" smtClean="0"/>
              <a:t>Khách hàng cũ</a:t>
            </a:r>
            <a:endParaRPr lang="vi-VN" sz="2400"/>
          </a:p>
        </p:txBody>
      </p:sp>
      <p:sp>
        <p:nvSpPr>
          <p:cNvPr id="6" name="TextBox 5"/>
          <p:cNvSpPr txBox="1"/>
          <p:nvPr/>
        </p:nvSpPr>
        <p:spPr>
          <a:xfrm>
            <a:off x="3288896" y="3562597"/>
            <a:ext cx="2193229" cy="461665"/>
          </a:xfrm>
          <a:prstGeom prst="rect">
            <a:avLst/>
          </a:prstGeom>
          <a:noFill/>
        </p:spPr>
        <p:txBody>
          <a:bodyPr wrap="none" rtlCol="0">
            <a:spAutoFit/>
          </a:bodyPr>
          <a:lstStyle/>
          <a:p>
            <a:r>
              <a:rPr lang="en-US" sz="2400" smtClean="0"/>
              <a:t>Khách hàng mới</a:t>
            </a:r>
            <a:endParaRPr lang="vi-VN" sz="2400"/>
          </a:p>
        </p:txBody>
      </p:sp>
      <p:sp>
        <p:nvSpPr>
          <p:cNvPr id="7" name="TextBox 6"/>
          <p:cNvSpPr txBox="1"/>
          <p:nvPr/>
        </p:nvSpPr>
        <p:spPr>
          <a:xfrm>
            <a:off x="6757359" y="3356712"/>
            <a:ext cx="1632050" cy="461665"/>
          </a:xfrm>
          <a:prstGeom prst="rect">
            <a:avLst/>
          </a:prstGeom>
          <a:noFill/>
        </p:spPr>
        <p:txBody>
          <a:bodyPr wrap="none" rtlCol="0">
            <a:spAutoFit/>
          </a:bodyPr>
          <a:lstStyle/>
          <a:p>
            <a:r>
              <a:rPr lang="en-US" sz="2400" smtClean="0"/>
              <a:t>Thanh Toán</a:t>
            </a:r>
            <a:endParaRPr lang="vi-VN" sz="2400"/>
          </a:p>
        </p:txBody>
      </p:sp>
      <p:sp>
        <p:nvSpPr>
          <p:cNvPr id="8" name="TextBox 7"/>
          <p:cNvSpPr txBox="1"/>
          <p:nvPr/>
        </p:nvSpPr>
        <p:spPr>
          <a:xfrm>
            <a:off x="9360437" y="2495152"/>
            <a:ext cx="752129" cy="461665"/>
          </a:xfrm>
          <a:prstGeom prst="rect">
            <a:avLst/>
          </a:prstGeom>
          <a:noFill/>
        </p:spPr>
        <p:txBody>
          <a:bodyPr wrap="none" rtlCol="0">
            <a:spAutoFit/>
          </a:bodyPr>
          <a:lstStyle/>
          <a:p>
            <a:r>
              <a:rPr lang="en-US" sz="2400" smtClean="0"/>
              <a:t>ATM</a:t>
            </a:r>
            <a:endParaRPr lang="vi-VN" sz="2400"/>
          </a:p>
        </p:txBody>
      </p:sp>
      <p:sp>
        <p:nvSpPr>
          <p:cNvPr id="9" name="TextBox 8"/>
          <p:cNvSpPr txBox="1"/>
          <p:nvPr/>
        </p:nvSpPr>
        <p:spPr>
          <a:xfrm>
            <a:off x="9397916" y="3381659"/>
            <a:ext cx="651140" cy="461665"/>
          </a:xfrm>
          <a:prstGeom prst="rect">
            <a:avLst/>
          </a:prstGeom>
          <a:noFill/>
        </p:spPr>
        <p:txBody>
          <a:bodyPr wrap="none" rtlCol="0">
            <a:spAutoFit/>
          </a:bodyPr>
          <a:lstStyle/>
          <a:p>
            <a:r>
              <a:rPr lang="en-US" sz="2400" smtClean="0"/>
              <a:t>Thẻ</a:t>
            </a:r>
            <a:endParaRPr lang="vi-VN" sz="2400"/>
          </a:p>
        </p:txBody>
      </p:sp>
      <p:sp>
        <p:nvSpPr>
          <p:cNvPr id="10" name="TextBox 9"/>
          <p:cNvSpPr txBox="1"/>
          <p:nvPr/>
        </p:nvSpPr>
        <p:spPr>
          <a:xfrm>
            <a:off x="9464664" y="4198663"/>
            <a:ext cx="1283044" cy="461665"/>
          </a:xfrm>
          <a:prstGeom prst="rect">
            <a:avLst/>
          </a:prstGeom>
          <a:noFill/>
        </p:spPr>
        <p:txBody>
          <a:bodyPr wrap="none" rtlCol="0">
            <a:spAutoFit/>
          </a:bodyPr>
          <a:lstStyle/>
          <a:p>
            <a:r>
              <a:rPr lang="en-US" sz="2400" smtClean="0"/>
              <a:t>Tiền mặt</a:t>
            </a:r>
            <a:endParaRPr lang="vi-VN" sz="2400"/>
          </a:p>
        </p:txBody>
      </p:sp>
      <p:cxnSp>
        <p:nvCxnSpPr>
          <p:cNvPr id="12" name="Straight Arrow Connector 11"/>
          <p:cNvCxnSpPr>
            <a:stCxn id="4" idx="3"/>
            <a:endCxn id="5" idx="1"/>
          </p:cNvCxnSpPr>
          <p:nvPr/>
        </p:nvCxnSpPr>
        <p:spPr>
          <a:xfrm flipV="1">
            <a:off x="2537287" y="2772152"/>
            <a:ext cx="645300" cy="42456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endCxn id="6" idx="1"/>
          </p:cNvCxnSpPr>
          <p:nvPr/>
        </p:nvCxnSpPr>
        <p:spPr>
          <a:xfrm>
            <a:off x="2537287" y="3405272"/>
            <a:ext cx="751609" cy="38815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V="1">
            <a:off x="8389409" y="2851412"/>
            <a:ext cx="971028" cy="6792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a:endCxn id="9" idx="1"/>
          </p:cNvCxnSpPr>
          <p:nvPr/>
        </p:nvCxnSpPr>
        <p:spPr>
          <a:xfrm flipV="1">
            <a:off x="8389409" y="3612492"/>
            <a:ext cx="1008507" cy="755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a:endCxn id="10" idx="1"/>
          </p:cNvCxnSpPr>
          <p:nvPr/>
        </p:nvCxnSpPr>
        <p:spPr>
          <a:xfrm>
            <a:off x="8389409" y="3750991"/>
            <a:ext cx="1075255" cy="67850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14878146"/>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9</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41682" y="2695842"/>
            <a:ext cx="6265128" cy="1323439"/>
            <a:chOff x="6735411" y="4078995"/>
            <a:chExt cx="6265128" cy="1323439"/>
          </a:xfrm>
        </p:grpSpPr>
        <p:sp>
          <p:nvSpPr>
            <p:cNvPr id="26" name="矩形 25"/>
            <p:cNvSpPr/>
            <p:nvPr/>
          </p:nvSpPr>
          <p:spPr>
            <a:xfrm>
              <a:off x="6735411" y="4078995"/>
              <a:ext cx="6265128" cy="1323439"/>
            </a:xfrm>
            <a:prstGeom prst="rect">
              <a:avLst/>
            </a:prstGeom>
          </p:spPr>
          <p:txBody>
            <a:bodyPr wrap="square">
              <a:spAutoFit/>
            </a:bodyPr>
            <a:lstStyle/>
            <a:p>
              <a:pPr lvl="0"/>
              <a:r>
                <a:rPr lang="en-US" altLang="zh-CN" sz="4000" cap="all">
                  <a:ea typeface="迷你简菱心" panose="02010609000101010101" pitchFamily="49" charset="-122"/>
                  <a:cs typeface="+mn-ea"/>
                  <a:sym typeface="+mn-lt"/>
                </a:rPr>
                <a:t>USING THE USE CASE MODEL IN SYSTEM DEVELOPMENT</a:t>
              </a: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3497535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对角圆角矩形 41"/>
          <p:cNvSpPr/>
          <p:nvPr/>
        </p:nvSpPr>
        <p:spPr>
          <a:xfrm>
            <a:off x="1017307" y="4632213"/>
            <a:ext cx="10646972" cy="1696465"/>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marL="342900" indent="-342900" algn="just">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Người quản lý dự án sẽ có thể ước tính mất bao lâu để phát triển, mức độ rủi ro và mức độ quan trọng của từng </a:t>
            </a:r>
            <a:r>
              <a:rPr lang="en-US" sz="2400" smtClean="0">
                <a:solidFill>
                  <a:schemeClr val="tx1"/>
                </a:solidFill>
                <a:latin typeface="Times New Roman" panose="02020603050405020304" pitchFamily="18" charset="0"/>
                <a:cs typeface="Times New Roman" panose="02020603050405020304" pitchFamily="18" charset="0"/>
              </a:rPr>
              <a:t>use case </a:t>
            </a:r>
            <a:r>
              <a:rPr lang="en-US" sz="2400">
                <a:solidFill>
                  <a:schemeClr val="tx1"/>
                </a:solidFill>
                <a:latin typeface="Times New Roman" panose="02020603050405020304" pitchFamily="18" charset="0"/>
                <a:cs typeface="Times New Roman" panose="02020603050405020304" pitchFamily="18" charset="0"/>
              </a:rPr>
              <a:t>đối với sự thành công của dự án. </a:t>
            </a:r>
            <a:endParaRPr lang="en-US" sz="320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Nếu dự án không hoàn thành nhanh như khách hàng mong muốn, người quản lý có thể đảm bảo rằng các use case quan trọng nhất được xử lý </a:t>
            </a:r>
            <a:r>
              <a:rPr lang="en-US" sz="2400" smtClean="0">
                <a:solidFill>
                  <a:schemeClr val="tx1"/>
                </a:solidFill>
                <a:latin typeface="Times New Roman" panose="02020603050405020304" pitchFamily="18" charset="0"/>
                <a:cs typeface="Times New Roman" panose="02020603050405020304" pitchFamily="18" charset="0"/>
              </a:rPr>
              <a:t>trước.</a:t>
            </a:r>
            <a:endParaRPr lang="en-US" sz="320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1070380" y="166274"/>
            <a:ext cx="10411706"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USING THE USE CASE MODEL IN SYSTEM DEVELOPMENT</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9</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63" name="对角圆角矩形 41"/>
          <p:cNvSpPr/>
          <p:nvPr/>
        </p:nvSpPr>
        <p:spPr>
          <a:xfrm>
            <a:off x="1017307" y="1895176"/>
            <a:ext cx="10646972" cy="1696465"/>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marL="342900" indent="-342900" algn="just">
              <a:buFont typeface="Wingdings" panose="05000000000000000000" pitchFamily="2" charset="2"/>
              <a:buChar char="ü"/>
            </a:pPr>
            <a:r>
              <a:rPr lang="en-US" sz="2400" smtClean="0">
                <a:solidFill>
                  <a:schemeClr val="tx1"/>
                </a:solidFill>
                <a:latin typeface="Times New Roman" panose="02020603050405020304" pitchFamily="18" charset="0"/>
                <a:cs typeface="Times New Roman" panose="02020603050405020304" pitchFamily="18" charset="0"/>
              </a:rPr>
              <a:t>Mô hình use case cung cấp một cơ </a:t>
            </a:r>
            <a:r>
              <a:rPr lang="en-US" sz="2400">
                <a:solidFill>
                  <a:schemeClr val="tx1"/>
                </a:solidFill>
                <a:latin typeface="Times New Roman" panose="02020603050405020304" pitchFamily="18" charset="0"/>
                <a:cs typeface="Times New Roman" panose="02020603050405020304" pitchFamily="18" charset="0"/>
              </a:rPr>
              <a:t>sở tuyệt vời để thử nghiệm hệ thống. Vì mỗi use case mô hình hóa một nhiệm vụ quan trọng.</a:t>
            </a:r>
          </a:p>
          <a:p>
            <a:pPr marL="342900" indent="-342900" algn="just">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Nhà phát triển có thể lần lượt lấy từng </a:t>
            </a:r>
            <a:r>
              <a:rPr lang="en-US" sz="2400" smtClean="0">
                <a:solidFill>
                  <a:schemeClr val="tx1"/>
                </a:solidFill>
                <a:latin typeface="Times New Roman" panose="02020603050405020304" pitchFamily="18" charset="0"/>
                <a:cs typeface="Times New Roman" panose="02020603050405020304" pitchFamily="18" charset="0"/>
              </a:rPr>
              <a:t>use case và </a:t>
            </a:r>
            <a:r>
              <a:rPr lang="en-US" sz="2400">
                <a:solidFill>
                  <a:schemeClr val="tx1"/>
                </a:solidFill>
                <a:latin typeface="Times New Roman" panose="02020603050405020304" pitchFamily="18" charset="0"/>
                <a:cs typeface="Times New Roman" panose="02020603050405020304" pitchFamily="18" charset="0"/>
              </a:rPr>
              <a:t>kiểm tra xem hệ thống có thực hiện đúng chức năng của nó không.</a:t>
            </a:r>
            <a:endParaRPr lang="en-US" sz="3200">
              <a:solidFill>
                <a:schemeClr val="tx1"/>
              </a:solidFill>
              <a:effectLst/>
              <a:latin typeface="Times New Roman" panose="02020603050405020304" pitchFamily="18" charset="0"/>
              <a:cs typeface="Times New Roman" panose="02020603050405020304" pitchFamily="18" charset="0"/>
            </a:endParaRPr>
          </a:p>
        </p:txBody>
      </p:sp>
      <p:sp>
        <p:nvSpPr>
          <p:cNvPr id="64" name="îṩlïďe">
            <a:extLst>
              <a:ext uri="{FF2B5EF4-FFF2-40B4-BE49-F238E27FC236}">
                <a16:creationId xmlns:a16="http://schemas.microsoft.com/office/drawing/2014/main" xmlns="" id="{9DCC5194-5ACC-48D0-AC34-9AB9C4242DEC}"/>
              </a:ext>
            </a:extLst>
          </p:cNvPr>
          <p:cNvSpPr/>
          <p:nvPr/>
        </p:nvSpPr>
        <p:spPr bwMode="auto">
          <a:xfrm>
            <a:off x="393303" y="1374890"/>
            <a:ext cx="6262140" cy="647249"/>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Checking the system using the use case </a:t>
            </a:r>
            <a:r>
              <a:rPr lang="en-US" sz="2400" b="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8" name="îṩlïďe">
            <a:extLst>
              <a:ext uri="{FF2B5EF4-FFF2-40B4-BE49-F238E27FC236}">
                <a16:creationId xmlns:a16="http://schemas.microsoft.com/office/drawing/2014/main" xmlns="" id="{9DCC5194-5ACC-48D0-AC34-9AB9C4242DEC}"/>
              </a:ext>
            </a:extLst>
          </p:cNvPr>
          <p:cNvSpPr/>
          <p:nvPr/>
        </p:nvSpPr>
        <p:spPr bwMode="auto">
          <a:xfrm>
            <a:off x="393303" y="4111927"/>
            <a:ext cx="6262140" cy="647249"/>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Estimating using use </a:t>
            </a:r>
            <a:r>
              <a:rPr lang="en-US" sz="2400" b="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21418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10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up)">
                                      <p:cBhvr>
                                        <p:cTn id="20"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64" grpId="0" animBg="1"/>
      <p:bldP spid="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对角圆角矩形 41"/>
          <p:cNvSpPr/>
          <p:nvPr/>
        </p:nvSpPr>
        <p:spPr>
          <a:xfrm>
            <a:off x="1017307" y="4632213"/>
            <a:ext cx="10646972" cy="1696465"/>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marL="342900" indent="-342900" algn="just">
              <a:buFont typeface="Wingdings" panose="05000000000000000000" pitchFamily="2" charset="2"/>
              <a:buChar char="ü"/>
            </a:pPr>
            <a:r>
              <a:rPr lang="vi-VN" sz="2400">
                <a:solidFill>
                  <a:schemeClr val="tx1"/>
                </a:solidFill>
                <a:latin typeface="Times New Roman" panose="02020603050405020304" pitchFamily="18" charset="0"/>
                <a:cs typeface="Times New Roman" panose="02020603050405020304" pitchFamily="18" charset="0"/>
              </a:rPr>
              <a:t>Các mô tả và kịch bản có thể cung cấp điểm bắt đầu để xác định các lớp cho sơ đồ lớp </a:t>
            </a:r>
            <a:r>
              <a:rPr lang="vi-VN" sz="2400" smtClean="0">
                <a:solidFill>
                  <a:schemeClr val="tx1"/>
                </a:solidFill>
                <a:latin typeface="Times New Roman" panose="02020603050405020304" pitchFamily="18" charset="0"/>
                <a:cs typeface="Times New Roman" panose="02020603050405020304" pitchFamily="18" charset="0"/>
              </a:rPr>
              <a:t>(</a:t>
            </a:r>
            <a:r>
              <a:rPr lang="en-US" sz="2400" smtClean="0">
                <a:solidFill>
                  <a:schemeClr val="tx1"/>
                </a:solidFill>
                <a:latin typeface="Times New Roman" panose="02020603050405020304" pitchFamily="18" charset="0"/>
                <a:cs typeface="Times New Roman" panose="02020603050405020304" pitchFamily="18" charset="0"/>
              </a:rPr>
              <a:t>C</a:t>
            </a:r>
            <a:r>
              <a:rPr lang="vi-VN" sz="2400" smtClean="0">
                <a:solidFill>
                  <a:schemeClr val="tx1"/>
                </a:solidFill>
                <a:latin typeface="Times New Roman" panose="02020603050405020304" pitchFamily="18" charset="0"/>
                <a:cs typeface="Times New Roman" panose="02020603050405020304" pitchFamily="18" charset="0"/>
              </a:rPr>
              <a:t>hương </a:t>
            </a:r>
            <a:r>
              <a:rPr lang="vi-VN" sz="2400">
                <a:solidFill>
                  <a:schemeClr val="tx1"/>
                </a:solidFill>
                <a:latin typeface="Times New Roman" panose="02020603050405020304" pitchFamily="18" charset="0"/>
                <a:cs typeface="Times New Roman" panose="02020603050405020304" pitchFamily="18" charset="0"/>
              </a:rPr>
              <a:t>5).</a:t>
            </a:r>
          </a:p>
          <a:p>
            <a:pPr marL="342900" indent="-342900" algn="just">
              <a:buFont typeface="Wingdings" panose="05000000000000000000" pitchFamily="2" charset="2"/>
              <a:buChar char="ü"/>
            </a:pPr>
            <a:r>
              <a:rPr lang="vi-VN" sz="2400" smtClean="0">
                <a:solidFill>
                  <a:schemeClr val="tx1"/>
                </a:solidFill>
                <a:latin typeface="Times New Roman" panose="02020603050405020304" pitchFamily="18" charset="0"/>
                <a:cs typeface="Times New Roman" panose="02020603050405020304" pitchFamily="18" charset="0"/>
              </a:rPr>
              <a:t>Một </a:t>
            </a:r>
            <a:r>
              <a:rPr lang="vi-VN" sz="2400">
                <a:solidFill>
                  <a:schemeClr val="tx1"/>
                </a:solidFill>
                <a:latin typeface="Times New Roman" panose="02020603050405020304" pitchFamily="18" charset="0"/>
                <a:cs typeface="Times New Roman" panose="02020603050405020304" pitchFamily="18" charset="0"/>
              </a:rPr>
              <a:t>trong những cách tiêu chuẩn để tìm các lớp là kiểm tra mô tả rõ về những gì hệ thống </a:t>
            </a:r>
            <a:r>
              <a:rPr lang="vi-VN" sz="2400" smtClean="0">
                <a:solidFill>
                  <a:schemeClr val="tx1"/>
                </a:solidFill>
                <a:latin typeface="Times New Roman" panose="02020603050405020304" pitchFamily="18" charset="0"/>
                <a:cs typeface="Times New Roman" panose="02020603050405020304" pitchFamily="18" charset="0"/>
              </a:rPr>
              <a:t>làm</a:t>
            </a:r>
            <a:r>
              <a:rPr lang="en-US" sz="2400" smtClean="0">
                <a:solidFill>
                  <a:schemeClr val="tx1"/>
                </a:solidFill>
                <a:latin typeface="Times New Roman" panose="02020603050405020304" pitchFamily="18" charset="0"/>
                <a:cs typeface="Times New Roman" panose="02020603050405020304" pitchFamily="18" charset="0"/>
              </a:rPr>
              <a:t>.</a:t>
            </a:r>
            <a:endParaRPr lang="vi-VN" sz="240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1070380" y="166274"/>
            <a:ext cx="10307534"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USING THE USE CASE MODEL IN SYSTEM DEVELOPMENT</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9</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63" name="对角圆角矩形 41"/>
          <p:cNvSpPr/>
          <p:nvPr/>
        </p:nvSpPr>
        <p:spPr>
          <a:xfrm>
            <a:off x="1017307" y="1895176"/>
            <a:ext cx="10646972" cy="1696465"/>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marL="342900" indent="-342900" algn="just">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Các use case có liên quan chặt chẽ </a:t>
            </a:r>
            <a:r>
              <a:rPr lang="en-US" sz="2400" smtClean="0">
                <a:solidFill>
                  <a:schemeClr val="tx1"/>
                </a:solidFill>
                <a:latin typeface="Times New Roman" panose="02020603050405020304" pitchFamily="18" charset="0"/>
                <a:cs typeface="Times New Roman" panose="02020603050405020304" pitchFamily="18" charset="0"/>
              </a:rPr>
              <a:t>với sơ </a:t>
            </a:r>
            <a:r>
              <a:rPr lang="en-US" sz="2400">
                <a:solidFill>
                  <a:schemeClr val="tx1"/>
                </a:solidFill>
                <a:latin typeface="Times New Roman" panose="02020603050405020304" pitchFamily="18" charset="0"/>
                <a:cs typeface="Times New Roman" panose="02020603050405020304" pitchFamily="18" charset="0"/>
              </a:rPr>
              <a:t>đồ tương </a:t>
            </a:r>
            <a:r>
              <a:rPr lang="en-US" sz="2400" smtClean="0">
                <a:solidFill>
                  <a:schemeClr val="tx1"/>
                </a:solidFill>
                <a:latin typeface="Times New Roman" panose="02020603050405020304" pitchFamily="18" charset="0"/>
                <a:cs typeface="Times New Roman" panose="02020603050405020304" pitchFamily="18" charset="0"/>
              </a:rPr>
              <a:t>tác (Chương </a:t>
            </a:r>
            <a:r>
              <a:rPr lang="en-US" sz="2400">
                <a:solidFill>
                  <a:schemeClr val="tx1"/>
                </a:solidFill>
                <a:latin typeface="Times New Roman" panose="02020603050405020304" pitchFamily="18" charset="0"/>
                <a:cs typeface="Times New Roman" panose="02020603050405020304" pitchFamily="18" charset="0"/>
              </a:rPr>
              <a:t>6). </a:t>
            </a:r>
          </a:p>
          <a:p>
            <a:pPr marL="342900" indent="-342900" algn="just">
              <a:buFont typeface="Wingdings" panose="05000000000000000000" pitchFamily="2" charset="2"/>
              <a:buChar char="ü"/>
            </a:pPr>
            <a:r>
              <a:rPr lang="en-US" sz="2400" smtClean="0">
                <a:solidFill>
                  <a:schemeClr val="tx1"/>
                </a:solidFill>
                <a:latin typeface="Times New Roman" panose="02020603050405020304" pitchFamily="18" charset="0"/>
                <a:cs typeface="Times New Roman" panose="02020603050405020304" pitchFamily="18" charset="0"/>
              </a:rPr>
              <a:t>Một </a:t>
            </a:r>
            <a:r>
              <a:rPr lang="en-US" sz="2400">
                <a:solidFill>
                  <a:schemeClr val="tx1"/>
                </a:solidFill>
                <a:latin typeface="Times New Roman" panose="02020603050405020304" pitchFamily="18" charset="0"/>
                <a:cs typeface="Times New Roman" panose="02020603050405020304" pitchFamily="18" charset="0"/>
              </a:rPr>
              <a:t>use case cung cấp một mô tả về một nhiệm vụ cụ </a:t>
            </a:r>
            <a:r>
              <a:rPr lang="en-US" sz="2400" smtClean="0">
                <a:solidFill>
                  <a:schemeClr val="tx1"/>
                </a:solidFill>
                <a:latin typeface="Times New Roman" panose="02020603050405020304" pitchFamily="18" charset="0"/>
                <a:cs typeface="Times New Roman" panose="02020603050405020304" pitchFamily="18" charset="0"/>
              </a:rPr>
              <a:t>thể; sơ đồ </a:t>
            </a:r>
            <a:r>
              <a:rPr lang="en-US" sz="2400">
                <a:solidFill>
                  <a:schemeClr val="tx1"/>
                </a:solidFill>
                <a:latin typeface="Times New Roman" panose="02020603050405020304" pitchFamily="18" charset="0"/>
                <a:cs typeface="Times New Roman" panose="02020603050405020304" pitchFamily="18" charset="0"/>
              </a:rPr>
              <a:t>tương tác tương ứng cho thấy </a:t>
            </a:r>
            <a:r>
              <a:rPr lang="en-US" sz="2400" smtClean="0">
                <a:solidFill>
                  <a:schemeClr val="tx1"/>
                </a:solidFill>
                <a:latin typeface="Times New Roman" panose="02020603050405020304" pitchFamily="18" charset="0"/>
                <a:cs typeface="Times New Roman" panose="02020603050405020304" pitchFamily="18" charset="0"/>
              </a:rPr>
              <a:t>use case đó </a:t>
            </a:r>
            <a:r>
              <a:rPr lang="en-US" sz="2400">
                <a:solidFill>
                  <a:schemeClr val="tx1"/>
                </a:solidFill>
                <a:latin typeface="Times New Roman" panose="02020603050405020304" pitchFamily="18" charset="0"/>
                <a:cs typeface="Times New Roman" panose="02020603050405020304" pitchFamily="18" charset="0"/>
              </a:rPr>
              <a:t>sẽ hoạt động như thế nào giữa các đối </a:t>
            </a:r>
            <a:r>
              <a:rPr lang="en-US" sz="2400" smtClean="0">
                <a:solidFill>
                  <a:schemeClr val="tx1"/>
                </a:solidFill>
                <a:latin typeface="Times New Roman" panose="02020603050405020304" pitchFamily="18" charset="0"/>
                <a:cs typeface="Times New Roman" panose="02020603050405020304" pitchFamily="18" charset="0"/>
              </a:rPr>
              <a:t>tượng.</a:t>
            </a:r>
            <a:endParaRPr lang="en-US" sz="2400">
              <a:solidFill>
                <a:schemeClr val="tx1"/>
              </a:solidFill>
              <a:latin typeface="Times New Roman" panose="02020603050405020304" pitchFamily="18" charset="0"/>
              <a:cs typeface="Times New Roman" panose="02020603050405020304" pitchFamily="18" charset="0"/>
            </a:endParaRPr>
          </a:p>
        </p:txBody>
      </p:sp>
      <p:sp>
        <p:nvSpPr>
          <p:cNvPr id="15" name="îṩlïďe">
            <a:extLst>
              <a:ext uri="{FF2B5EF4-FFF2-40B4-BE49-F238E27FC236}">
                <a16:creationId xmlns:a16="http://schemas.microsoft.com/office/drawing/2014/main" xmlns="" id="{9DCC5194-5ACC-48D0-AC34-9AB9C4242DEC}"/>
              </a:ext>
            </a:extLst>
          </p:cNvPr>
          <p:cNvSpPr/>
          <p:nvPr/>
        </p:nvSpPr>
        <p:spPr bwMode="auto">
          <a:xfrm>
            <a:off x="393303" y="1374890"/>
            <a:ext cx="6262140" cy="647249"/>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Basis for interaction diagrams </a:t>
            </a:r>
          </a:p>
        </p:txBody>
      </p:sp>
      <p:sp>
        <p:nvSpPr>
          <p:cNvPr id="16" name="îṩlïďe">
            <a:extLst>
              <a:ext uri="{FF2B5EF4-FFF2-40B4-BE49-F238E27FC236}">
                <a16:creationId xmlns:a16="http://schemas.microsoft.com/office/drawing/2014/main" xmlns="" id="{9DCC5194-5ACC-48D0-AC34-9AB9C4242DEC}"/>
              </a:ext>
            </a:extLst>
          </p:cNvPr>
          <p:cNvSpPr/>
          <p:nvPr/>
        </p:nvSpPr>
        <p:spPr bwMode="auto">
          <a:xfrm>
            <a:off x="393303" y="4111927"/>
            <a:ext cx="6262140" cy="647249"/>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Starting point for the identification of classes </a:t>
            </a:r>
          </a:p>
        </p:txBody>
      </p:sp>
    </p:spTree>
    <p:extLst>
      <p:ext uri="{BB962C8B-B14F-4D97-AF65-F5344CB8AC3E}">
        <p14:creationId xmlns:p14="http://schemas.microsoft.com/office/powerpoint/2010/main" val="30461044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10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up)">
                                      <p:cBhvr>
                                        <p:cTn id="20"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CHAPTER SUMMARY</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12</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6" name="平行四边形 22"/>
          <p:cNvSpPr/>
          <p:nvPr/>
        </p:nvSpPr>
        <p:spPr>
          <a:xfrm>
            <a:off x="643545" y="1584905"/>
            <a:ext cx="3528105" cy="935497"/>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r>
              <a:rPr lang="en-US" sz="2400" b="1" smtClean="0">
                <a:latin typeface="Times New Roman" panose="02020603050405020304" pitchFamily="18" charset="0"/>
                <a:cs typeface="Times New Roman" panose="02020603050405020304" pitchFamily="18" charset="0"/>
              </a:rPr>
              <a:t>Use case diagram</a:t>
            </a:r>
            <a:endParaRPr lang="en-US" sz="2400" b="1">
              <a:latin typeface="Times New Roman" panose="02020603050405020304" pitchFamily="18" charset="0"/>
              <a:cs typeface="Times New Roman" panose="02020603050405020304" pitchFamily="18" charset="0"/>
            </a:endParaRPr>
          </a:p>
        </p:txBody>
      </p:sp>
      <p:sp>
        <p:nvSpPr>
          <p:cNvPr id="18" name="平行四边形 22"/>
          <p:cNvSpPr/>
          <p:nvPr/>
        </p:nvSpPr>
        <p:spPr>
          <a:xfrm>
            <a:off x="5978779" y="1091900"/>
            <a:ext cx="2305291" cy="822494"/>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algn="ctr"/>
            <a:r>
              <a:rPr lang="en-US" sz="2400" smtClean="0">
                <a:latin typeface="Times New Roman" panose="02020603050405020304" pitchFamily="18" charset="0"/>
                <a:cs typeface="Times New Roman" panose="02020603050405020304" pitchFamily="18" charset="0"/>
              </a:rPr>
              <a:t>Use case</a:t>
            </a:r>
            <a:endParaRPr lang="en-US" sz="2400">
              <a:latin typeface="Times New Roman" panose="02020603050405020304" pitchFamily="18" charset="0"/>
              <a:cs typeface="Times New Roman" panose="02020603050405020304" pitchFamily="18" charset="0"/>
            </a:endParaRPr>
          </a:p>
        </p:txBody>
      </p:sp>
      <p:grpSp>
        <p:nvGrpSpPr>
          <p:cNvPr id="31" name="组合 15"/>
          <p:cNvGrpSpPr/>
          <p:nvPr/>
        </p:nvGrpSpPr>
        <p:grpSpPr>
          <a:xfrm>
            <a:off x="3141011" y="3642027"/>
            <a:ext cx="2057378" cy="1197545"/>
            <a:chOff x="304800" y="673100"/>
            <a:chExt cx="4000500" cy="4000500"/>
          </a:xfrm>
          <a:effectLst>
            <a:outerShdw blurRad="444500" dist="254000" dir="8100000" algn="tr" rotWithShape="0">
              <a:prstClr val="black">
                <a:alpha val="50000"/>
              </a:prstClr>
            </a:outerShdw>
          </a:effectLst>
        </p:grpSpPr>
        <p:sp>
          <p:nvSpPr>
            <p:cNvPr id="32"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3"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34" name="TextBox 33"/>
          <p:cNvSpPr txBox="1"/>
          <p:nvPr/>
        </p:nvSpPr>
        <p:spPr>
          <a:xfrm>
            <a:off x="3295835" y="4009035"/>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INCLUDE</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组合 15"/>
          <p:cNvGrpSpPr/>
          <p:nvPr/>
        </p:nvGrpSpPr>
        <p:grpSpPr>
          <a:xfrm>
            <a:off x="7131605" y="3642027"/>
            <a:ext cx="2057378" cy="1197545"/>
            <a:chOff x="304800" y="673100"/>
            <a:chExt cx="4000500" cy="4000500"/>
          </a:xfrm>
          <a:effectLst>
            <a:outerShdw blurRad="444500" dist="254000" dir="8100000" algn="tr" rotWithShape="0">
              <a:prstClr val="black">
                <a:alpha val="50000"/>
              </a:prstClr>
            </a:outerShdw>
          </a:effectLst>
        </p:grpSpPr>
        <p:sp>
          <p:nvSpPr>
            <p:cNvPr id="37"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8"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39" name="TextBox 38"/>
          <p:cNvSpPr txBox="1"/>
          <p:nvPr/>
        </p:nvSpPr>
        <p:spPr>
          <a:xfrm>
            <a:off x="7286429" y="4009035"/>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EXTEND</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7" name="对角圆角矩形 41"/>
          <p:cNvSpPr/>
          <p:nvPr/>
        </p:nvSpPr>
        <p:spPr>
          <a:xfrm>
            <a:off x="1502556" y="5562438"/>
            <a:ext cx="3957382" cy="805777"/>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r>
              <a:rPr lang="en-US" sz="2400" smtClean="0">
                <a:solidFill>
                  <a:schemeClr val="tx1"/>
                </a:solidFill>
                <a:latin typeface="Times New Roman" panose="02020603050405020304" pitchFamily="18" charset="0"/>
                <a:cs typeface="Times New Roman" panose="02020603050405020304" pitchFamily="18" charset="0"/>
              </a:rPr>
              <a:t>Class diagram</a:t>
            </a:r>
            <a:endParaRPr lang="en-US" sz="2400">
              <a:solidFill>
                <a:schemeClr val="tx1"/>
              </a:solidFill>
              <a:latin typeface="Times New Roman" panose="02020603050405020304" pitchFamily="18" charset="0"/>
              <a:cs typeface="Times New Roman" panose="02020603050405020304" pitchFamily="18" charset="0"/>
            </a:endParaRPr>
          </a:p>
        </p:txBody>
      </p:sp>
      <p:sp>
        <p:nvSpPr>
          <p:cNvPr id="58" name="对角圆角矩形 41"/>
          <p:cNvSpPr/>
          <p:nvPr/>
        </p:nvSpPr>
        <p:spPr>
          <a:xfrm>
            <a:off x="6733381" y="5558308"/>
            <a:ext cx="3957382" cy="805777"/>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r>
              <a:rPr lang="en-US" sz="2400" smtClean="0">
                <a:solidFill>
                  <a:schemeClr val="tx1"/>
                </a:solidFill>
                <a:latin typeface="Times New Roman" panose="02020603050405020304" pitchFamily="18" charset="0"/>
                <a:cs typeface="Times New Roman" panose="02020603050405020304" pitchFamily="18" charset="0"/>
              </a:rPr>
              <a:t>Interaction diagram</a:t>
            </a:r>
            <a:endParaRPr lang="en-US" sz="2400">
              <a:solidFill>
                <a:schemeClr val="tx1"/>
              </a:solidFill>
              <a:latin typeface="Times New Roman" panose="02020603050405020304" pitchFamily="18" charset="0"/>
              <a:cs typeface="Times New Roman" panose="02020603050405020304" pitchFamily="18" charset="0"/>
            </a:endParaRPr>
          </a:p>
        </p:txBody>
      </p:sp>
      <p:sp>
        <p:nvSpPr>
          <p:cNvPr id="60" name="平行四边形 22"/>
          <p:cNvSpPr/>
          <p:nvPr/>
        </p:nvSpPr>
        <p:spPr>
          <a:xfrm>
            <a:off x="5978778" y="2144189"/>
            <a:ext cx="2305291" cy="822494"/>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algn="ctr"/>
            <a:r>
              <a:rPr lang="en-US" sz="2400">
                <a:latin typeface="Times New Roman" panose="02020603050405020304" pitchFamily="18" charset="0"/>
                <a:cs typeface="Times New Roman" panose="02020603050405020304" pitchFamily="18" charset="0"/>
              </a:rPr>
              <a:t> Scenarios</a:t>
            </a:r>
          </a:p>
        </p:txBody>
      </p:sp>
      <p:sp>
        <p:nvSpPr>
          <p:cNvPr id="61" name="平行四边形 22"/>
          <p:cNvSpPr/>
          <p:nvPr/>
        </p:nvSpPr>
        <p:spPr>
          <a:xfrm>
            <a:off x="8928976" y="1094454"/>
            <a:ext cx="2305291" cy="822494"/>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algn="ctr"/>
            <a:endParaRPr lang="en-US" sz="2400">
              <a:latin typeface="Times New Roman" panose="02020603050405020304" pitchFamily="18" charset="0"/>
              <a:cs typeface="Times New Roman" panose="02020603050405020304" pitchFamily="18" charset="0"/>
            </a:endParaRPr>
          </a:p>
        </p:txBody>
      </p:sp>
      <p:sp>
        <p:nvSpPr>
          <p:cNvPr id="62" name="平行四边形 22"/>
          <p:cNvSpPr/>
          <p:nvPr/>
        </p:nvSpPr>
        <p:spPr>
          <a:xfrm>
            <a:off x="8712072" y="2155609"/>
            <a:ext cx="2305291" cy="822494"/>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algn="ctr"/>
            <a:r>
              <a:rPr lang="en-US" sz="2400" smtClean="0">
                <a:latin typeface="Times New Roman" panose="02020603050405020304" pitchFamily="18" charset="0"/>
                <a:cs typeface="Times New Roman" panose="02020603050405020304" pitchFamily="18" charset="0"/>
              </a:rPr>
              <a:t>Actors</a:t>
            </a:r>
            <a:endParaRPr lang="en-US" sz="2400">
              <a:latin typeface="Times New Roman" panose="02020603050405020304" pitchFamily="18" charset="0"/>
              <a:cs typeface="Times New Roman" panose="02020603050405020304" pitchFamily="18" charset="0"/>
            </a:endParaRPr>
          </a:p>
        </p:txBody>
      </p:sp>
      <p:sp>
        <p:nvSpPr>
          <p:cNvPr id="9" name="TextBox 8"/>
          <p:cNvSpPr txBox="1"/>
          <p:nvPr/>
        </p:nvSpPr>
        <p:spPr>
          <a:xfrm>
            <a:off x="9145879" y="1091900"/>
            <a:ext cx="1871484" cy="830997"/>
          </a:xfrm>
          <a:prstGeom prst="rect">
            <a:avLst/>
          </a:prstGeom>
          <a:noFill/>
        </p:spPr>
        <p:txBody>
          <a:bodyPr wrap="square" rtlCol="0">
            <a:spAutoFit/>
          </a:bodyPr>
          <a:lstStyle/>
          <a:p>
            <a:pPr algn="ctr"/>
            <a:r>
              <a:rPr lang="en-US" sz="2400" smtClean="0">
                <a:latin typeface="Times New Roman" panose="02020603050405020304" pitchFamily="18" charset="0"/>
                <a:cs typeface="Times New Roman" panose="02020603050405020304" pitchFamily="18" charset="0"/>
              </a:rPr>
              <a:t>Use case desciption</a:t>
            </a:r>
            <a:endParaRPr lang="en-US" sz="2400">
              <a:latin typeface="Times New Roman" panose="02020603050405020304" pitchFamily="18" charset="0"/>
              <a:cs typeface="Times New Roman" panose="02020603050405020304" pitchFamily="18" charset="0"/>
            </a:endParaRPr>
          </a:p>
        </p:txBody>
      </p:sp>
      <p:cxnSp>
        <p:nvCxnSpPr>
          <p:cNvPr id="63" name="Straight Connector 62"/>
          <p:cNvCxnSpPr/>
          <p:nvPr/>
        </p:nvCxnSpPr>
        <p:spPr>
          <a:xfrm>
            <a:off x="4973706" y="1138809"/>
            <a:ext cx="0" cy="193729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001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barn(inVertical)">
                                      <p:cBhvr>
                                        <p:cTn id="19" dur="500"/>
                                        <p:tgtEl>
                                          <p:spTgt spid="6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barn(inVertical)">
                                      <p:cBhvr>
                                        <p:cTn id="26" dur="500"/>
                                        <p:tgtEl>
                                          <p:spTgt spid="60"/>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barn(inVertical)">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500"/>
                            </p:stCondLst>
                            <p:childTnLst>
                              <p:par>
                                <p:cTn id="39" presetID="14" presetClass="entr" presetSubtype="1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randombar(horizontal)">
                                      <p:cBhvr>
                                        <p:cTn id="41" dur="500"/>
                                        <p:tgtEl>
                                          <p:spTgt spid="34"/>
                                        </p:tgtEl>
                                      </p:cBhvr>
                                    </p:animEffect>
                                  </p:childTnLst>
                                </p:cTn>
                              </p:par>
                            </p:childTnLst>
                          </p:cTn>
                        </p:par>
                        <p:par>
                          <p:cTn id="42" fill="hold">
                            <p:stCondLst>
                              <p:cond delay="1000"/>
                            </p:stCondLst>
                            <p:childTnLst>
                              <p:par>
                                <p:cTn id="43" presetID="53" presetClass="entr" presetSubtype="16" fill="hold" nodeType="after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animEffect transition="in" filter="fade">
                                      <p:cBhvr>
                                        <p:cTn id="47" dur="500"/>
                                        <p:tgtEl>
                                          <p:spTgt spid="36"/>
                                        </p:tgtEl>
                                      </p:cBhvr>
                                    </p:animEffect>
                                  </p:childTnLst>
                                </p:cTn>
                              </p:par>
                            </p:childTnLst>
                          </p:cTn>
                        </p:par>
                        <p:par>
                          <p:cTn id="48" fill="hold">
                            <p:stCondLst>
                              <p:cond delay="1500"/>
                            </p:stCondLst>
                            <p:childTnLst>
                              <p:par>
                                <p:cTn id="49" presetID="14" presetClass="entr" presetSubtype="1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randombar(horizontal)">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up)">
                                      <p:cBhvr>
                                        <p:cTn id="56" dur="500"/>
                                        <p:tgtEl>
                                          <p:spTgt spid="57"/>
                                        </p:tgtEl>
                                      </p:cBhvr>
                                    </p:animEffect>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34" grpId="0"/>
      <p:bldP spid="39" grpId="0"/>
      <p:bldP spid="57" grpId="0" animBg="1"/>
      <p:bldP spid="58" grpId="0" animBg="1"/>
      <p:bldP spid="60" grpId="0" animBg="1"/>
      <p:bldP spid="61" grpId="0" animBg="1"/>
      <p:bldP spid="62"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5909" y="474562"/>
            <a:ext cx="5220182" cy="707886"/>
          </a:xfrm>
          <a:prstGeom prst="rect">
            <a:avLst/>
          </a:prstGeom>
          <a:noFill/>
        </p:spPr>
        <p:txBody>
          <a:bodyPr wrap="square" rtlCol="0">
            <a:spAutoFit/>
          </a:bodyPr>
          <a:lstStyle/>
          <a:p>
            <a:pPr algn="ctr"/>
            <a:r>
              <a:rPr lang="en-US" sz="40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 VIÊN</a:t>
            </a:r>
            <a:endParaRPr lang="en-US" sz="4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5675453" y="1987999"/>
            <a:ext cx="6516547" cy="2677656"/>
          </a:xfrm>
          <a:prstGeom prst="rect">
            <a:avLst/>
          </a:prstGeom>
          <a:noFill/>
        </p:spPr>
        <p:txBody>
          <a:bodyPr wrap="square" rtlCol="0">
            <a:spAutoFit/>
          </a:bodyPr>
          <a:lstStyle/>
          <a:p>
            <a:pPr>
              <a:lnSpc>
                <a:spcPct val="200000"/>
              </a:lnSpc>
            </a:pPr>
            <a:r>
              <a:rPr lang="en-US" sz="2800" smtClean="0">
                <a:latin typeface="Times New Roman" panose="02020603050405020304" pitchFamily="18" charset="0"/>
                <a:cs typeface="Times New Roman" panose="02020603050405020304" pitchFamily="18" charset="0"/>
              </a:rPr>
              <a:t>Dương Quốc Tuấn – 110117065</a:t>
            </a:r>
          </a:p>
          <a:p>
            <a:pPr>
              <a:lnSpc>
                <a:spcPct val="200000"/>
              </a:lnSpc>
            </a:pPr>
            <a:r>
              <a:rPr lang="en-US" sz="2800" smtClean="0">
                <a:latin typeface="Times New Roman" panose="02020603050405020304" pitchFamily="18" charset="0"/>
                <a:cs typeface="Times New Roman" panose="02020603050405020304" pitchFamily="18" charset="0"/>
              </a:rPr>
              <a:t>Đoàn Thị Yến Nhi – 110117023</a:t>
            </a:r>
          </a:p>
          <a:p>
            <a:pPr>
              <a:lnSpc>
                <a:spcPct val="200000"/>
              </a:lnSpc>
            </a:pPr>
            <a:r>
              <a:rPr lang="en-US" sz="2800" smtClean="0">
                <a:latin typeface="Times New Roman" panose="02020603050405020304" pitchFamily="18" charset="0"/>
                <a:cs typeface="Times New Roman" panose="02020603050405020304" pitchFamily="18" charset="0"/>
              </a:rPr>
              <a:t>Nguyễn Huỳnh Công Minh - 110117076</a:t>
            </a:r>
            <a:endParaRPr lang="en-US" sz="280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87" y="1400537"/>
            <a:ext cx="4392592" cy="4392592"/>
          </a:xfrm>
          <a:prstGeom prst="rect">
            <a:avLst/>
          </a:prstGeom>
        </p:spPr>
      </p:pic>
    </p:spTree>
    <p:extLst>
      <p:ext uri="{BB962C8B-B14F-4D97-AF65-F5344CB8AC3E}">
        <p14:creationId xmlns:p14="http://schemas.microsoft.com/office/powerpoint/2010/main" val="24654688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par>
                          <p:cTn id="11" fill="hold">
                            <p:stCondLst>
                              <p:cond delay="2000"/>
                            </p:stCondLst>
                            <p:childTnLst>
                              <p:par>
                                <p:cTn id="12" presetID="16" presetClass="entr" presetSubtype="21" fill="hold" grpId="0" nodeType="afterEffect">
                                  <p:stCondLst>
                                    <p:cond delay="0"/>
                                  </p:stCondLst>
                                  <p:iterate type="wd">
                                    <p:tmPct val="10000"/>
                                  </p:iterate>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719154"/>
            <a:ext cx="6082819" cy="1369300"/>
            <a:chOff x="6735410" y="3932376"/>
            <a:chExt cx="6082819" cy="1369300"/>
          </a:xfrm>
        </p:grpSpPr>
        <p:sp>
          <p:nvSpPr>
            <p:cNvPr id="26" name="矩形 25"/>
            <p:cNvSpPr/>
            <p:nvPr/>
          </p:nvSpPr>
          <p:spPr>
            <a:xfrm>
              <a:off x="6735410" y="3932376"/>
              <a:ext cx="6082819" cy="1015663"/>
            </a:xfrm>
            <a:prstGeom prst="rect">
              <a:avLst/>
            </a:prstGeom>
          </p:spPr>
          <p:txBody>
            <a:bodyPr wrap="none">
              <a:spAutoFit/>
            </a:bodyPr>
            <a:lstStyle/>
            <a:p>
              <a:pPr lvl="0"/>
              <a:r>
                <a:rPr lang="en-US" altLang="zh-CN" sz="6000" b="1" cap="all" smtClean="0">
                  <a:ea typeface="迷你简菱心" panose="02010609000101010101" pitchFamily="49" charset="-122"/>
                  <a:cs typeface="+mn-ea"/>
                  <a:sym typeface="+mn-lt"/>
                </a:rPr>
                <a:t>Hết</a:t>
              </a:r>
              <a:r>
                <a:rPr lang="en-US" altLang="zh-CN" sz="6000" b="1" cap="all" smtClean="0">
                  <a:ea typeface="迷你简菱心" panose="02010609000101010101" pitchFamily="49" charset="-122"/>
                  <a:cs typeface="+mn-ea"/>
                  <a:sym typeface="+mn-lt"/>
                </a:rPr>
                <a:t> QUAN TRỌNG</a:t>
              </a:r>
              <a:endParaRPr lang="en-US" altLang="zh-CN" sz="6000" b="1" cap="all" dirty="0">
                <a:ea typeface="迷你简菱心" panose="02010609000101010101" pitchFamily="49" charset="-122"/>
                <a:cs typeface="+mn-ea"/>
                <a:sym typeface="+mn-lt"/>
              </a:endParaRP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24645527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42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14:presetBounceEnd="42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42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 presetClass="entr" presetSubtype="8" decel="100000" fill="hold" nodeType="withEffect">
                                      <p:stCondLst>
                                        <p:cond delay="10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1000" fill="hold"/>
                                            <p:tgtEl>
                                              <p:spTgt spid="25"/>
                                            </p:tgtEl>
                                            <p:attrNameLst>
                                              <p:attrName>ppt_x</p:attrName>
                                            </p:attrNameLst>
                                          </p:cBhvr>
                                          <p:tavLst>
                                            <p:tav tm="0">
                                              <p:val>
                                                <p:strVal val="0-#ppt_w/2"/>
                                              </p:val>
                                            </p:tav>
                                            <p:tav tm="100000">
                                              <p:val>
                                                <p:strVal val="#ppt_x"/>
                                              </p:val>
                                            </p:tav>
                                          </p:tavLst>
                                        </p:anim>
                                        <p:anim calcmode="lin" valueType="num">
                                          <p:cBhvr additive="base">
                                            <p:cTn id="28" dur="1000" fill="hold"/>
                                            <p:tgtEl>
                                              <p:spTgt spid="25"/>
                                            </p:tgtEl>
                                            <p:attrNameLst>
                                              <p:attrName>ppt_y</p:attrName>
                                            </p:attrNameLst>
                                          </p:cBhvr>
                                          <p:tavLst>
                                            <p:tav tm="0">
                                              <p:val>
                                                <p:strVal val="#ppt_y"/>
                                              </p:val>
                                            </p:tav>
                                            <p:tav tm="100000">
                                              <p:val>
                                                <p:strVal val="#ppt_y"/>
                                              </p:val>
                                            </p:tav>
                                          </p:tavLst>
                                        </p:anim>
                                        <p:set>
                                          <p:cBhvr>
                                            <p:cTn id="29" dur="1" fill="hold">
                                              <p:stCondLst>
                                                <p:cond delay="0"/>
                                              </p:stCondLst>
                                            </p:cTn>
                                            <p:tgtEl>
                                              <p:spTgt spid="25"/>
                                            </p:tgtEl>
                                            <p:attrNameLst>
                                              <p:attrName>style.visibility</p:attrName>
                                            </p:attrNameLst>
                                          </p:cBhvr>
                                          <p:to>
                                            <p:strVal val="visible"/>
                                          </p:to>
                                        </p:set>
                                        <p:anim to="" calcmode="lin" valueType="num">
                                          <p:cBhvr>
                                            <p:cTn id="30"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1"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2"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 presetClass="entr" presetSubtype="8" decel="100000" fill="hold" nodeType="withEffect">
                                      <p:stCondLst>
                                        <p:cond delay="10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1000" fill="hold"/>
                                            <p:tgtEl>
                                              <p:spTgt spid="25"/>
                                            </p:tgtEl>
                                            <p:attrNameLst>
                                              <p:attrName>ppt_x</p:attrName>
                                            </p:attrNameLst>
                                          </p:cBhvr>
                                          <p:tavLst>
                                            <p:tav tm="0">
                                              <p:val>
                                                <p:strVal val="0-#ppt_w/2"/>
                                              </p:val>
                                            </p:tav>
                                            <p:tav tm="100000">
                                              <p:val>
                                                <p:strVal val="#ppt_x"/>
                                              </p:val>
                                            </p:tav>
                                          </p:tavLst>
                                        </p:anim>
                                        <p:anim calcmode="lin" valueType="num">
                                          <p:cBhvr additive="base">
                                            <p:cTn id="28" dur="1000" fill="hold"/>
                                            <p:tgtEl>
                                              <p:spTgt spid="25"/>
                                            </p:tgtEl>
                                            <p:attrNameLst>
                                              <p:attrName>ppt_y</p:attrName>
                                            </p:attrNameLst>
                                          </p:cBhvr>
                                          <p:tavLst>
                                            <p:tav tm="0">
                                              <p:val>
                                                <p:strVal val="#ppt_y"/>
                                              </p:val>
                                            </p:tav>
                                            <p:tav tm="100000">
                                              <p:val>
                                                <p:strVal val="#ppt_y"/>
                                              </p:val>
                                            </p:tav>
                                          </p:tavLst>
                                        </p:anim>
                                        <p:set>
                                          <p:cBhvr>
                                            <p:cTn id="29" dur="1" fill="hold">
                                              <p:stCondLst>
                                                <p:cond delay="0"/>
                                              </p:stCondLst>
                                            </p:cTn>
                                            <p:tgtEl>
                                              <p:spTgt spid="25"/>
                                            </p:tgtEl>
                                            <p:attrNameLst>
                                              <p:attrName>style.visibility</p:attrName>
                                            </p:attrNameLst>
                                          </p:cBhvr>
                                          <p:to>
                                            <p:strVal val="visible"/>
                                          </p:to>
                                        </p:set>
                                        <p:anim to="" calcmode="lin" valueType="num">
                                          <p:cBhvr>
                                            <p:cTn id="30"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1"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2"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9"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0012" y="4628056"/>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1</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510012" y="5394358"/>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2</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491032" y="6160633"/>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3</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6" name="矩形 5"/>
          <p:cNvSpPr/>
          <p:nvPr/>
        </p:nvSpPr>
        <p:spPr>
          <a:xfrm>
            <a:off x="6053415" y="857238"/>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5</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367304" y="4686788"/>
            <a:ext cx="3530134" cy="46166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LEARNING OUTCOMES</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8" name="文本框 7"/>
          <p:cNvSpPr txBox="1"/>
          <p:nvPr/>
        </p:nvSpPr>
        <p:spPr>
          <a:xfrm>
            <a:off x="1386284" y="5453076"/>
            <a:ext cx="2512226" cy="461665"/>
          </a:xfrm>
          <a:prstGeom prst="rect">
            <a:avLst/>
          </a:prstGeom>
          <a:noFill/>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INTRODUCTION</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9" name="文本框 8"/>
          <p:cNvSpPr txBox="1"/>
          <p:nvPr/>
        </p:nvSpPr>
        <p:spPr>
          <a:xfrm>
            <a:off x="1386284" y="6219365"/>
            <a:ext cx="3180679" cy="461665"/>
          </a:xfrm>
          <a:prstGeom prst="rect">
            <a:avLst/>
          </a:prstGeom>
          <a:noFill/>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USE CASE DIAGRAM</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10" name="文本框 9"/>
          <p:cNvSpPr txBox="1"/>
          <p:nvPr/>
        </p:nvSpPr>
        <p:spPr>
          <a:xfrm>
            <a:off x="6929687" y="919747"/>
            <a:ext cx="3881191" cy="461665"/>
          </a:xfrm>
          <a:prstGeom prst="rect">
            <a:avLst/>
          </a:prstGeom>
          <a:noFill/>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USE CASE DESCRIPTIONS</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12" name="文本框 11"/>
          <p:cNvSpPr txBox="1"/>
          <p:nvPr/>
        </p:nvSpPr>
        <p:spPr>
          <a:xfrm>
            <a:off x="362261" y="1697139"/>
            <a:ext cx="5018397" cy="1200329"/>
          </a:xfrm>
          <a:prstGeom prst="rect">
            <a:avLst/>
          </a:prstGeom>
          <a:noFill/>
        </p:spPr>
        <p:txBody>
          <a:bodyPr wrap="square" rtlCol="0">
            <a:spAutoFit/>
          </a:bodyPr>
          <a:lstStyle/>
          <a:p>
            <a:pPr algn="ctr"/>
            <a:r>
              <a:rPr lang="en-US" altLang="zh-CN" sz="7200" b="1" smtClean="0">
                <a:latin typeface="Arial" panose="020B0604020202020204" pitchFamily="34" charset="0"/>
                <a:ea typeface="方正清刻本悦宋简体" panose="02000000000000000000" pitchFamily="2" charset="-122"/>
                <a:cs typeface="Arial" panose="020B0604020202020204" pitchFamily="34" charset="0"/>
              </a:rPr>
              <a:t>NỘI DUNG</a:t>
            </a:r>
            <a:endParaRPr lang="zh-CN" altLang="en-US" sz="7200" b="1" dirty="0">
              <a:latin typeface="Arial" panose="020B0604020202020204" pitchFamily="34" charset="0"/>
              <a:ea typeface="方正清刻本悦宋简体" panose="02000000000000000000" pitchFamily="2" charset="-122"/>
              <a:cs typeface="Arial" panose="020B0604020202020204" pitchFamily="34" charset="0"/>
            </a:endParaRPr>
          </a:p>
        </p:txBody>
      </p:sp>
      <p:sp>
        <p:nvSpPr>
          <p:cNvPr id="15" name="Freeform 5"/>
          <p:cNvSpPr>
            <a:spLocks/>
          </p:cNvSpPr>
          <p:nvPr/>
        </p:nvSpPr>
        <p:spPr bwMode="auto">
          <a:xfrm>
            <a:off x="1253004" y="264758"/>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6" name="Freeform 6"/>
          <p:cNvSpPr>
            <a:spLocks/>
          </p:cNvSpPr>
          <p:nvPr/>
        </p:nvSpPr>
        <p:spPr bwMode="auto">
          <a:xfrm>
            <a:off x="1253004" y="2999545"/>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7" name="Freeform 8"/>
          <p:cNvSpPr>
            <a:spLocks/>
          </p:cNvSpPr>
          <p:nvPr/>
        </p:nvSpPr>
        <p:spPr bwMode="auto">
          <a:xfrm>
            <a:off x="1367304" y="2999545"/>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8" name="Freeform 9"/>
          <p:cNvSpPr>
            <a:spLocks/>
          </p:cNvSpPr>
          <p:nvPr/>
        </p:nvSpPr>
        <p:spPr bwMode="auto">
          <a:xfrm>
            <a:off x="1367304" y="409221"/>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2" name="矩形 2"/>
          <p:cNvSpPr/>
          <p:nvPr/>
        </p:nvSpPr>
        <p:spPr>
          <a:xfrm>
            <a:off x="6053415" y="1627249"/>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6</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23" name="文本框 6"/>
          <p:cNvSpPr txBox="1"/>
          <p:nvPr/>
        </p:nvSpPr>
        <p:spPr>
          <a:xfrm>
            <a:off x="6929687" y="1685981"/>
            <a:ext cx="5058501" cy="46166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ACTORS &amp; ACTOR DESCRIPTIONS</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24" name="矩形 2"/>
          <p:cNvSpPr/>
          <p:nvPr/>
        </p:nvSpPr>
        <p:spPr>
          <a:xfrm>
            <a:off x="6045713" y="2402905"/>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7</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25" name="文本框 6"/>
          <p:cNvSpPr txBox="1"/>
          <p:nvPr/>
        </p:nvSpPr>
        <p:spPr>
          <a:xfrm>
            <a:off x="6932964" y="2461637"/>
            <a:ext cx="4052263" cy="46166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240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USE </a:t>
            </a:r>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CASE RELATIONSHIPS</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26" name="矩形 2"/>
          <p:cNvSpPr/>
          <p:nvPr/>
        </p:nvSpPr>
        <p:spPr>
          <a:xfrm>
            <a:off x="6045713" y="3150445"/>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8</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27" name="文本框 6"/>
          <p:cNvSpPr txBox="1"/>
          <p:nvPr/>
        </p:nvSpPr>
        <p:spPr>
          <a:xfrm>
            <a:off x="6929687" y="3210791"/>
            <a:ext cx="1914948" cy="46166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BOUNDARY</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28" name="矩形 2"/>
          <p:cNvSpPr/>
          <p:nvPr/>
        </p:nvSpPr>
        <p:spPr>
          <a:xfrm>
            <a:off x="6045713" y="3890431"/>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9</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29" name="文本框 6"/>
          <p:cNvSpPr txBox="1"/>
          <p:nvPr/>
        </p:nvSpPr>
        <p:spPr>
          <a:xfrm>
            <a:off x="6930910" y="3949163"/>
            <a:ext cx="4491166" cy="46166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USING THE USE CASE MODEL</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0" name="矩形 2"/>
          <p:cNvSpPr/>
          <p:nvPr/>
        </p:nvSpPr>
        <p:spPr>
          <a:xfrm>
            <a:off x="6045713" y="4632326"/>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10</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31" name="文本框 6"/>
          <p:cNvSpPr txBox="1"/>
          <p:nvPr/>
        </p:nvSpPr>
        <p:spPr>
          <a:xfrm>
            <a:off x="6929687" y="4686788"/>
            <a:ext cx="3073085" cy="46166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TECHNICAL POINTS</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2" name="矩形 2"/>
          <p:cNvSpPr/>
          <p:nvPr/>
        </p:nvSpPr>
        <p:spPr>
          <a:xfrm>
            <a:off x="6045713" y="5388739"/>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11</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33" name="文本框 6"/>
          <p:cNvSpPr txBox="1"/>
          <p:nvPr/>
        </p:nvSpPr>
        <p:spPr>
          <a:xfrm>
            <a:off x="6936837" y="5447471"/>
            <a:ext cx="3308919" cy="46166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COMMON PROBLEMS</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6" name="矩形 2"/>
          <p:cNvSpPr/>
          <p:nvPr/>
        </p:nvSpPr>
        <p:spPr>
          <a:xfrm>
            <a:off x="6045713" y="6154085"/>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12</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37" name="文本框 6"/>
          <p:cNvSpPr txBox="1"/>
          <p:nvPr/>
        </p:nvSpPr>
        <p:spPr>
          <a:xfrm>
            <a:off x="6929687" y="6212817"/>
            <a:ext cx="3240631" cy="46166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CHAPTER SUMMARY</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8" name="矩形 2"/>
          <p:cNvSpPr/>
          <p:nvPr/>
        </p:nvSpPr>
        <p:spPr>
          <a:xfrm>
            <a:off x="6045713" y="127032"/>
            <a:ext cx="654050" cy="579130"/>
          </a:xfrm>
          <a:prstGeom prst="rect">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solidFill>
                  <a:schemeClr val="bg1"/>
                </a:solidFill>
                <a:latin typeface="Times New Roman" panose="02020603050405020304" pitchFamily="18" charset="0"/>
                <a:cs typeface="Times New Roman" panose="02020603050405020304" pitchFamily="18" charset="0"/>
              </a:rPr>
              <a:t>4</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39" name="文本框 6"/>
          <p:cNvSpPr txBox="1"/>
          <p:nvPr/>
        </p:nvSpPr>
        <p:spPr>
          <a:xfrm>
            <a:off x="6929687" y="185764"/>
            <a:ext cx="2305439" cy="46166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2400" smtClean="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rPr>
              <a:t>THE USE CASE</a:t>
            </a:r>
            <a:endParaRPr lang="zh-CN" altLang="en-US" sz="2400" dirty="0">
              <a:solidFill>
                <a:schemeClr val="bg2">
                  <a:lumMod val="25000"/>
                </a:schemeClr>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25179555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accel="20000" fill="hold" grpId="0" nodeType="clickEffect" p14:presetBounceEnd="20000">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14:bounceEnd="20000">
                                          <p:cBhvr additive="base">
                                            <p:cTn id="33" dur="500" fill="hold"/>
                                            <p:tgtEl>
                                              <p:spTgt spid="3"/>
                                            </p:tgtEl>
                                            <p:attrNameLst>
                                              <p:attrName>ppt_x</p:attrName>
                                            </p:attrNameLst>
                                          </p:cBhvr>
                                          <p:tavLst>
                                            <p:tav tm="0">
                                              <p:val>
                                                <p:strVal val="#ppt_x"/>
                                              </p:val>
                                            </p:tav>
                                            <p:tav tm="100000">
                                              <p:val>
                                                <p:strVal val="#ppt_x"/>
                                              </p:val>
                                            </p:tav>
                                          </p:tavLst>
                                        </p:anim>
                                        <p:anim calcmode="lin" valueType="num" p14:bounceEnd="20000">
                                          <p:cBhvr additive="base">
                                            <p:cTn id="34" dur="500" fill="hold"/>
                                            <p:tgtEl>
                                              <p:spTgt spid="3"/>
                                            </p:tgtEl>
                                            <p:attrNameLst>
                                              <p:attrName>ppt_y</p:attrName>
                                            </p:attrNameLst>
                                          </p:cBhvr>
                                          <p:tavLst>
                                            <p:tav tm="0">
                                              <p:val>
                                                <p:strVal val="0-#ppt_h/2"/>
                                              </p:val>
                                            </p:tav>
                                            <p:tav tm="100000">
                                              <p:val>
                                                <p:strVal val="#ppt_y"/>
                                              </p:val>
                                            </p:tav>
                                          </p:tavLst>
                                        </p:anim>
                                      </p:childTnLst>
                                    </p:cTn>
                                  </p:par>
                                  <p:par>
                                    <p:cTn id="35" presetID="14"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par>
                              <p:cTn id="38" fill="hold">
                                <p:stCondLst>
                                  <p:cond delay="500"/>
                                </p:stCondLst>
                                <p:childTnLst>
                                  <p:par>
                                    <p:cTn id="39" presetID="2" presetClass="entr" presetSubtype="1" accel="20000" fill="hold" grpId="0" nodeType="afterEffect" p14:presetBounceEnd="20000">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14:bounceEnd="20000">
                                          <p:cBhvr additive="base">
                                            <p:cTn id="41" dur="500" fill="hold"/>
                                            <p:tgtEl>
                                              <p:spTgt spid="4"/>
                                            </p:tgtEl>
                                            <p:attrNameLst>
                                              <p:attrName>ppt_x</p:attrName>
                                            </p:attrNameLst>
                                          </p:cBhvr>
                                          <p:tavLst>
                                            <p:tav tm="0">
                                              <p:val>
                                                <p:strVal val="#ppt_x"/>
                                              </p:val>
                                            </p:tav>
                                            <p:tav tm="100000">
                                              <p:val>
                                                <p:strVal val="#ppt_x"/>
                                              </p:val>
                                            </p:tav>
                                          </p:tavLst>
                                        </p:anim>
                                        <p:anim calcmode="lin" valueType="num" p14:bounceEnd="20000">
                                          <p:cBhvr additive="base">
                                            <p:cTn id="42" dur="500" fill="hold"/>
                                            <p:tgtEl>
                                              <p:spTgt spid="4"/>
                                            </p:tgtEl>
                                            <p:attrNameLst>
                                              <p:attrName>ppt_y</p:attrName>
                                            </p:attrNameLst>
                                          </p:cBhvr>
                                          <p:tavLst>
                                            <p:tav tm="0">
                                              <p:val>
                                                <p:strVal val="0-#ppt_h/2"/>
                                              </p:val>
                                            </p:tav>
                                            <p:tav tm="100000">
                                              <p:val>
                                                <p:strVal val="#ppt_y"/>
                                              </p:val>
                                            </p:tav>
                                          </p:tavLst>
                                        </p:anim>
                                      </p:childTnLst>
                                    </p:cTn>
                                  </p:par>
                                  <p:par>
                                    <p:cTn id="43" presetID="14" presetClass="entr" presetSubtype="1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randombar(horizontal)">
                                          <p:cBhvr>
                                            <p:cTn id="45" dur="500"/>
                                            <p:tgtEl>
                                              <p:spTgt spid="8"/>
                                            </p:tgtEl>
                                          </p:cBhvr>
                                        </p:animEffect>
                                      </p:childTnLst>
                                    </p:cTn>
                                  </p:par>
                                </p:childTnLst>
                              </p:cTn>
                            </p:par>
                            <p:par>
                              <p:cTn id="46" fill="hold">
                                <p:stCondLst>
                                  <p:cond delay="1000"/>
                                </p:stCondLst>
                                <p:childTnLst>
                                  <p:par>
                                    <p:cTn id="47" presetID="2" presetClass="entr" presetSubtype="1" accel="20000" fill="hold" grpId="0" nodeType="afterEffect" p14:presetBounceEnd="20000">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14:bounceEnd="20000">
                                          <p:cBhvr additive="base">
                                            <p:cTn id="49" dur="500" fill="hold"/>
                                            <p:tgtEl>
                                              <p:spTgt spid="5"/>
                                            </p:tgtEl>
                                            <p:attrNameLst>
                                              <p:attrName>ppt_x</p:attrName>
                                            </p:attrNameLst>
                                          </p:cBhvr>
                                          <p:tavLst>
                                            <p:tav tm="0">
                                              <p:val>
                                                <p:strVal val="#ppt_x"/>
                                              </p:val>
                                            </p:tav>
                                            <p:tav tm="100000">
                                              <p:val>
                                                <p:strVal val="#ppt_x"/>
                                              </p:val>
                                            </p:tav>
                                          </p:tavLst>
                                        </p:anim>
                                        <p:anim calcmode="lin" valueType="num" p14:bounceEnd="20000">
                                          <p:cBhvr additive="base">
                                            <p:cTn id="50" dur="500" fill="hold"/>
                                            <p:tgtEl>
                                              <p:spTgt spid="5"/>
                                            </p:tgtEl>
                                            <p:attrNameLst>
                                              <p:attrName>ppt_y</p:attrName>
                                            </p:attrNameLst>
                                          </p:cBhvr>
                                          <p:tavLst>
                                            <p:tav tm="0">
                                              <p:val>
                                                <p:strVal val="0-#ppt_h/2"/>
                                              </p:val>
                                            </p:tav>
                                            <p:tav tm="100000">
                                              <p:val>
                                                <p:strVal val="#ppt_y"/>
                                              </p:val>
                                            </p:tav>
                                          </p:tavLst>
                                        </p:anim>
                                      </p:childTnLst>
                                    </p:cTn>
                                  </p:par>
                                  <p:par>
                                    <p:cTn id="51" presetID="14" presetClass="entr" presetSubtype="1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randombar(horizontal)">
                                          <p:cBhvr>
                                            <p:cTn id="53" dur="500"/>
                                            <p:tgtEl>
                                              <p:spTgt spid="9"/>
                                            </p:tgtEl>
                                          </p:cBhvr>
                                        </p:animEffect>
                                      </p:childTnLst>
                                    </p:cTn>
                                  </p:par>
                                </p:childTnLst>
                              </p:cTn>
                            </p:par>
                            <p:par>
                              <p:cTn id="54" fill="hold">
                                <p:stCondLst>
                                  <p:cond delay="1500"/>
                                </p:stCondLst>
                                <p:childTnLst>
                                  <p:par>
                                    <p:cTn id="55" presetID="2" presetClass="entr" presetSubtype="1" accel="20000" fill="hold" grpId="0" nodeType="afterEffect" p14:presetBounceEnd="20000">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14:bounceEnd="20000">
                                          <p:cBhvr additive="base">
                                            <p:cTn id="57" dur="500" fill="hold"/>
                                            <p:tgtEl>
                                              <p:spTgt spid="38"/>
                                            </p:tgtEl>
                                            <p:attrNameLst>
                                              <p:attrName>ppt_x</p:attrName>
                                            </p:attrNameLst>
                                          </p:cBhvr>
                                          <p:tavLst>
                                            <p:tav tm="0">
                                              <p:val>
                                                <p:strVal val="#ppt_x"/>
                                              </p:val>
                                            </p:tav>
                                            <p:tav tm="100000">
                                              <p:val>
                                                <p:strVal val="#ppt_x"/>
                                              </p:val>
                                            </p:tav>
                                          </p:tavLst>
                                        </p:anim>
                                        <p:anim calcmode="lin" valueType="num" p14:bounceEnd="20000">
                                          <p:cBhvr additive="base">
                                            <p:cTn id="58" dur="500" fill="hold"/>
                                            <p:tgtEl>
                                              <p:spTgt spid="38"/>
                                            </p:tgtEl>
                                            <p:attrNameLst>
                                              <p:attrName>ppt_y</p:attrName>
                                            </p:attrNameLst>
                                          </p:cBhvr>
                                          <p:tavLst>
                                            <p:tav tm="0">
                                              <p:val>
                                                <p:strVal val="0-#ppt_h/2"/>
                                              </p:val>
                                            </p:tav>
                                            <p:tav tm="100000">
                                              <p:val>
                                                <p:strVal val="#ppt_y"/>
                                              </p:val>
                                            </p:tav>
                                          </p:tavLst>
                                        </p:anim>
                                      </p:childTnLst>
                                    </p:cTn>
                                  </p:par>
                                  <p:par>
                                    <p:cTn id="59" presetID="14" presetClass="entr" presetSubtype="1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randombar(horizontal)">
                                          <p:cBhvr>
                                            <p:cTn id="61" dur="500"/>
                                            <p:tgtEl>
                                              <p:spTgt spid="39"/>
                                            </p:tgtEl>
                                          </p:cBhvr>
                                        </p:animEffect>
                                      </p:childTnLst>
                                    </p:cTn>
                                  </p:par>
                                </p:childTnLst>
                              </p:cTn>
                            </p:par>
                            <p:par>
                              <p:cTn id="62" fill="hold">
                                <p:stCondLst>
                                  <p:cond delay="2000"/>
                                </p:stCondLst>
                                <p:childTnLst>
                                  <p:par>
                                    <p:cTn id="63" presetID="2" presetClass="entr" presetSubtype="1" accel="20000" fill="hold" grpId="0" nodeType="afterEffect" p14:presetBounceEnd="20000">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14:bounceEnd="20000">
                                          <p:cBhvr additive="base">
                                            <p:cTn id="65" dur="500" fill="hold"/>
                                            <p:tgtEl>
                                              <p:spTgt spid="6"/>
                                            </p:tgtEl>
                                            <p:attrNameLst>
                                              <p:attrName>ppt_x</p:attrName>
                                            </p:attrNameLst>
                                          </p:cBhvr>
                                          <p:tavLst>
                                            <p:tav tm="0">
                                              <p:val>
                                                <p:strVal val="#ppt_x"/>
                                              </p:val>
                                            </p:tav>
                                            <p:tav tm="100000">
                                              <p:val>
                                                <p:strVal val="#ppt_x"/>
                                              </p:val>
                                            </p:tav>
                                          </p:tavLst>
                                        </p:anim>
                                        <p:anim calcmode="lin" valueType="num" p14:bounceEnd="20000">
                                          <p:cBhvr additive="base">
                                            <p:cTn id="66" dur="500" fill="hold"/>
                                            <p:tgtEl>
                                              <p:spTgt spid="6"/>
                                            </p:tgtEl>
                                            <p:attrNameLst>
                                              <p:attrName>ppt_y</p:attrName>
                                            </p:attrNameLst>
                                          </p:cBhvr>
                                          <p:tavLst>
                                            <p:tav tm="0">
                                              <p:val>
                                                <p:strVal val="0-#ppt_h/2"/>
                                              </p:val>
                                            </p:tav>
                                            <p:tav tm="100000">
                                              <p:val>
                                                <p:strVal val="#ppt_y"/>
                                              </p:val>
                                            </p:tav>
                                          </p:tavLst>
                                        </p:anim>
                                      </p:childTnLst>
                                    </p:cTn>
                                  </p:par>
                                  <p:par>
                                    <p:cTn id="67" presetID="14" presetClass="entr" presetSubtype="1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randombar(horizontal)">
                                          <p:cBhvr>
                                            <p:cTn id="69" dur="500"/>
                                            <p:tgtEl>
                                              <p:spTgt spid="10"/>
                                            </p:tgtEl>
                                          </p:cBhvr>
                                        </p:animEffect>
                                      </p:childTnLst>
                                    </p:cTn>
                                  </p:par>
                                </p:childTnLst>
                              </p:cTn>
                            </p:par>
                            <p:par>
                              <p:cTn id="70" fill="hold">
                                <p:stCondLst>
                                  <p:cond delay="2500"/>
                                </p:stCondLst>
                                <p:childTnLst>
                                  <p:par>
                                    <p:cTn id="71" presetID="2" presetClass="entr" presetSubtype="1" accel="20000" fill="hold" grpId="0" nodeType="afterEffect" p14:presetBounceEnd="20000">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14:bounceEnd="20000">
                                          <p:cBhvr additive="base">
                                            <p:cTn id="73" dur="500" fill="hold"/>
                                            <p:tgtEl>
                                              <p:spTgt spid="22"/>
                                            </p:tgtEl>
                                            <p:attrNameLst>
                                              <p:attrName>ppt_x</p:attrName>
                                            </p:attrNameLst>
                                          </p:cBhvr>
                                          <p:tavLst>
                                            <p:tav tm="0">
                                              <p:val>
                                                <p:strVal val="#ppt_x"/>
                                              </p:val>
                                            </p:tav>
                                            <p:tav tm="100000">
                                              <p:val>
                                                <p:strVal val="#ppt_x"/>
                                              </p:val>
                                            </p:tav>
                                          </p:tavLst>
                                        </p:anim>
                                        <p:anim calcmode="lin" valueType="num" p14:bounceEnd="20000">
                                          <p:cBhvr additive="base">
                                            <p:cTn id="74" dur="500" fill="hold"/>
                                            <p:tgtEl>
                                              <p:spTgt spid="22"/>
                                            </p:tgtEl>
                                            <p:attrNameLst>
                                              <p:attrName>ppt_y</p:attrName>
                                            </p:attrNameLst>
                                          </p:cBhvr>
                                          <p:tavLst>
                                            <p:tav tm="0">
                                              <p:val>
                                                <p:strVal val="0-#ppt_h/2"/>
                                              </p:val>
                                            </p:tav>
                                            <p:tav tm="100000">
                                              <p:val>
                                                <p:strVal val="#ppt_y"/>
                                              </p:val>
                                            </p:tav>
                                          </p:tavLst>
                                        </p:anim>
                                      </p:childTnLst>
                                    </p:cTn>
                                  </p:par>
                                  <p:par>
                                    <p:cTn id="75" presetID="14" presetClass="entr" presetSubtype="1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randombar(horizontal)">
                                          <p:cBhvr>
                                            <p:cTn id="77" dur="500"/>
                                            <p:tgtEl>
                                              <p:spTgt spid="23"/>
                                            </p:tgtEl>
                                          </p:cBhvr>
                                        </p:animEffect>
                                      </p:childTnLst>
                                    </p:cTn>
                                  </p:par>
                                </p:childTnLst>
                              </p:cTn>
                            </p:par>
                            <p:par>
                              <p:cTn id="78" fill="hold">
                                <p:stCondLst>
                                  <p:cond delay="3000"/>
                                </p:stCondLst>
                                <p:childTnLst>
                                  <p:par>
                                    <p:cTn id="79" presetID="2" presetClass="entr" presetSubtype="1" accel="20000" fill="hold" grpId="0" nodeType="afterEffect" p14:presetBounceEnd="20000">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14:bounceEnd="20000">
                                          <p:cBhvr additive="base">
                                            <p:cTn id="81" dur="500" fill="hold"/>
                                            <p:tgtEl>
                                              <p:spTgt spid="24"/>
                                            </p:tgtEl>
                                            <p:attrNameLst>
                                              <p:attrName>ppt_x</p:attrName>
                                            </p:attrNameLst>
                                          </p:cBhvr>
                                          <p:tavLst>
                                            <p:tav tm="0">
                                              <p:val>
                                                <p:strVal val="#ppt_x"/>
                                              </p:val>
                                            </p:tav>
                                            <p:tav tm="100000">
                                              <p:val>
                                                <p:strVal val="#ppt_x"/>
                                              </p:val>
                                            </p:tav>
                                          </p:tavLst>
                                        </p:anim>
                                        <p:anim calcmode="lin" valueType="num" p14:bounceEnd="20000">
                                          <p:cBhvr additive="base">
                                            <p:cTn id="82" dur="500" fill="hold"/>
                                            <p:tgtEl>
                                              <p:spTgt spid="24"/>
                                            </p:tgtEl>
                                            <p:attrNameLst>
                                              <p:attrName>ppt_y</p:attrName>
                                            </p:attrNameLst>
                                          </p:cBhvr>
                                          <p:tavLst>
                                            <p:tav tm="0">
                                              <p:val>
                                                <p:strVal val="0-#ppt_h/2"/>
                                              </p:val>
                                            </p:tav>
                                            <p:tav tm="100000">
                                              <p:val>
                                                <p:strVal val="#ppt_y"/>
                                              </p:val>
                                            </p:tav>
                                          </p:tavLst>
                                        </p:anim>
                                      </p:childTnLst>
                                    </p:cTn>
                                  </p:par>
                                  <p:par>
                                    <p:cTn id="83" presetID="14" presetClass="entr" presetSubtype="1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randombar(horizontal)">
                                          <p:cBhvr>
                                            <p:cTn id="85" dur="500"/>
                                            <p:tgtEl>
                                              <p:spTgt spid="25"/>
                                            </p:tgtEl>
                                          </p:cBhvr>
                                        </p:animEffect>
                                      </p:childTnLst>
                                    </p:cTn>
                                  </p:par>
                                </p:childTnLst>
                              </p:cTn>
                            </p:par>
                            <p:par>
                              <p:cTn id="86" fill="hold">
                                <p:stCondLst>
                                  <p:cond delay="3500"/>
                                </p:stCondLst>
                                <p:childTnLst>
                                  <p:par>
                                    <p:cTn id="87" presetID="2" presetClass="entr" presetSubtype="1" accel="20000" fill="hold" grpId="0" nodeType="afterEffect" p14:presetBounceEnd="20000">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14:bounceEnd="20000">
                                          <p:cBhvr additive="base">
                                            <p:cTn id="89" dur="500" fill="hold"/>
                                            <p:tgtEl>
                                              <p:spTgt spid="26"/>
                                            </p:tgtEl>
                                            <p:attrNameLst>
                                              <p:attrName>ppt_x</p:attrName>
                                            </p:attrNameLst>
                                          </p:cBhvr>
                                          <p:tavLst>
                                            <p:tav tm="0">
                                              <p:val>
                                                <p:strVal val="#ppt_x"/>
                                              </p:val>
                                            </p:tav>
                                            <p:tav tm="100000">
                                              <p:val>
                                                <p:strVal val="#ppt_x"/>
                                              </p:val>
                                            </p:tav>
                                          </p:tavLst>
                                        </p:anim>
                                        <p:anim calcmode="lin" valueType="num" p14:bounceEnd="20000">
                                          <p:cBhvr additive="base">
                                            <p:cTn id="90" dur="500" fill="hold"/>
                                            <p:tgtEl>
                                              <p:spTgt spid="26"/>
                                            </p:tgtEl>
                                            <p:attrNameLst>
                                              <p:attrName>ppt_y</p:attrName>
                                            </p:attrNameLst>
                                          </p:cBhvr>
                                          <p:tavLst>
                                            <p:tav tm="0">
                                              <p:val>
                                                <p:strVal val="0-#ppt_h/2"/>
                                              </p:val>
                                            </p:tav>
                                            <p:tav tm="100000">
                                              <p:val>
                                                <p:strVal val="#ppt_y"/>
                                              </p:val>
                                            </p:tav>
                                          </p:tavLst>
                                        </p:anim>
                                      </p:childTnLst>
                                    </p:cTn>
                                  </p:par>
                                  <p:par>
                                    <p:cTn id="91" presetID="14" presetClass="entr" presetSubtype="1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randombar(horizontal)">
                                          <p:cBhvr>
                                            <p:cTn id="93" dur="500"/>
                                            <p:tgtEl>
                                              <p:spTgt spid="27"/>
                                            </p:tgtEl>
                                          </p:cBhvr>
                                        </p:animEffect>
                                      </p:childTnLst>
                                    </p:cTn>
                                  </p:par>
                                </p:childTnLst>
                              </p:cTn>
                            </p:par>
                            <p:par>
                              <p:cTn id="94" fill="hold">
                                <p:stCondLst>
                                  <p:cond delay="4000"/>
                                </p:stCondLst>
                                <p:childTnLst>
                                  <p:par>
                                    <p:cTn id="95" presetID="2" presetClass="entr" presetSubtype="1" accel="20000" fill="hold" grpId="0" nodeType="afterEffect" p14:presetBounceEnd="20000">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14:bounceEnd="20000">
                                          <p:cBhvr additive="base">
                                            <p:cTn id="97" dur="500" fill="hold"/>
                                            <p:tgtEl>
                                              <p:spTgt spid="28"/>
                                            </p:tgtEl>
                                            <p:attrNameLst>
                                              <p:attrName>ppt_x</p:attrName>
                                            </p:attrNameLst>
                                          </p:cBhvr>
                                          <p:tavLst>
                                            <p:tav tm="0">
                                              <p:val>
                                                <p:strVal val="#ppt_x"/>
                                              </p:val>
                                            </p:tav>
                                            <p:tav tm="100000">
                                              <p:val>
                                                <p:strVal val="#ppt_x"/>
                                              </p:val>
                                            </p:tav>
                                          </p:tavLst>
                                        </p:anim>
                                        <p:anim calcmode="lin" valueType="num" p14:bounceEnd="20000">
                                          <p:cBhvr additive="base">
                                            <p:cTn id="98" dur="500" fill="hold"/>
                                            <p:tgtEl>
                                              <p:spTgt spid="28"/>
                                            </p:tgtEl>
                                            <p:attrNameLst>
                                              <p:attrName>ppt_y</p:attrName>
                                            </p:attrNameLst>
                                          </p:cBhvr>
                                          <p:tavLst>
                                            <p:tav tm="0">
                                              <p:val>
                                                <p:strVal val="0-#ppt_h/2"/>
                                              </p:val>
                                            </p:tav>
                                            <p:tav tm="100000">
                                              <p:val>
                                                <p:strVal val="#ppt_y"/>
                                              </p:val>
                                            </p:tav>
                                          </p:tavLst>
                                        </p:anim>
                                      </p:childTnLst>
                                    </p:cTn>
                                  </p:par>
                                  <p:par>
                                    <p:cTn id="99" presetID="14" presetClass="entr" presetSubtype="10"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randombar(horizontal)">
                                          <p:cBhvr>
                                            <p:cTn id="101" dur="500"/>
                                            <p:tgtEl>
                                              <p:spTgt spid="29"/>
                                            </p:tgtEl>
                                          </p:cBhvr>
                                        </p:animEffect>
                                      </p:childTnLst>
                                    </p:cTn>
                                  </p:par>
                                </p:childTnLst>
                              </p:cTn>
                            </p:par>
                            <p:par>
                              <p:cTn id="102" fill="hold">
                                <p:stCondLst>
                                  <p:cond delay="4500"/>
                                </p:stCondLst>
                                <p:childTnLst>
                                  <p:par>
                                    <p:cTn id="103" presetID="2" presetClass="entr" presetSubtype="1" accel="20000" fill="hold" grpId="0" nodeType="afterEffect" p14:presetBounceEnd="20000">
                                      <p:stCondLst>
                                        <p:cond delay="0"/>
                                      </p:stCondLst>
                                      <p:childTnLst>
                                        <p:set>
                                          <p:cBhvr>
                                            <p:cTn id="104" dur="1" fill="hold">
                                              <p:stCondLst>
                                                <p:cond delay="0"/>
                                              </p:stCondLst>
                                            </p:cTn>
                                            <p:tgtEl>
                                              <p:spTgt spid="30"/>
                                            </p:tgtEl>
                                            <p:attrNameLst>
                                              <p:attrName>style.visibility</p:attrName>
                                            </p:attrNameLst>
                                          </p:cBhvr>
                                          <p:to>
                                            <p:strVal val="visible"/>
                                          </p:to>
                                        </p:set>
                                        <p:anim calcmode="lin" valueType="num" p14:bounceEnd="20000">
                                          <p:cBhvr additive="base">
                                            <p:cTn id="105" dur="500" fill="hold"/>
                                            <p:tgtEl>
                                              <p:spTgt spid="30"/>
                                            </p:tgtEl>
                                            <p:attrNameLst>
                                              <p:attrName>ppt_x</p:attrName>
                                            </p:attrNameLst>
                                          </p:cBhvr>
                                          <p:tavLst>
                                            <p:tav tm="0">
                                              <p:val>
                                                <p:strVal val="#ppt_x"/>
                                              </p:val>
                                            </p:tav>
                                            <p:tav tm="100000">
                                              <p:val>
                                                <p:strVal val="#ppt_x"/>
                                              </p:val>
                                            </p:tav>
                                          </p:tavLst>
                                        </p:anim>
                                        <p:anim calcmode="lin" valueType="num" p14:bounceEnd="20000">
                                          <p:cBhvr additive="base">
                                            <p:cTn id="106" dur="500" fill="hold"/>
                                            <p:tgtEl>
                                              <p:spTgt spid="30"/>
                                            </p:tgtEl>
                                            <p:attrNameLst>
                                              <p:attrName>ppt_y</p:attrName>
                                            </p:attrNameLst>
                                          </p:cBhvr>
                                          <p:tavLst>
                                            <p:tav tm="0">
                                              <p:val>
                                                <p:strVal val="0-#ppt_h/2"/>
                                              </p:val>
                                            </p:tav>
                                            <p:tav tm="100000">
                                              <p:val>
                                                <p:strVal val="#ppt_y"/>
                                              </p:val>
                                            </p:tav>
                                          </p:tavLst>
                                        </p:anim>
                                      </p:childTnLst>
                                    </p:cTn>
                                  </p:par>
                                  <p:par>
                                    <p:cTn id="107" presetID="14" presetClass="entr" presetSubtype="1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randombar(horizontal)">
                                          <p:cBhvr>
                                            <p:cTn id="109" dur="500"/>
                                            <p:tgtEl>
                                              <p:spTgt spid="31"/>
                                            </p:tgtEl>
                                          </p:cBhvr>
                                        </p:animEffect>
                                      </p:childTnLst>
                                    </p:cTn>
                                  </p:par>
                                </p:childTnLst>
                              </p:cTn>
                            </p:par>
                            <p:par>
                              <p:cTn id="110" fill="hold">
                                <p:stCondLst>
                                  <p:cond delay="5000"/>
                                </p:stCondLst>
                                <p:childTnLst>
                                  <p:par>
                                    <p:cTn id="111" presetID="2" presetClass="entr" presetSubtype="1" accel="20000" fill="hold" grpId="0" nodeType="afterEffect" p14:presetBounceEnd="20000">
                                      <p:stCondLst>
                                        <p:cond delay="0"/>
                                      </p:stCondLst>
                                      <p:childTnLst>
                                        <p:set>
                                          <p:cBhvr>
                                            <p:cTn id="112" dur="1" fill="hold">
                                              <p:stCondLst>
                                                <p:cond delay="0"/>
                                              </p:stCondLst>
                                            </p:cTn>
                                            <p:tgtEl>
                                              <p:spTgt spid="32"/>
                                            </p:tgtEl>
                                            <p:attrNameLst>
                                              <p:attrName>style.visibility</p:attrName>
                                            </p:attrNameLst>
                                          </p:cBhvr>
                                          <p:to>
                                            <p:strVal val="visible"/>
                                          </p:to>
                                        </p:set>
                                        <p:anim calcmode="lin" valueType="num" p14:bounceEnd="20000">
                                          <p:cBhvr additive="base">
                                            <p:cTn id="113" dur="500" fill="hold"/>
                                            <p:tgtEl>
                                              <p:spTgt spid="32"/>
                                            </p:tgtEl>
                                            <p:attrNameLst>
                                              <p:attrName>ppt_x</p:attrName>
                                            </p:attrNameLst>
                                          </p:cBhvr>
                                          <p:tavLst>
                                            <p:tav tm="0">
                                              <p:val>
                                                <p:strVal val="#ppt_x"/>
                                              </p:val>
                                            </p:tav>
                                            <p:tav tm="100000">
                                              <p:val>
                                                <p:strVal val="#ppt_x"/>
                                              </p:val>
                                            </p:tav>
                                          </p:tavLst>
                                        </p:anim>
                                        <p:anim calcmode="lin" valueType="num" p14:bounceEnd="20000">
                                          <p:cBhvr additive="base">
                                            <p:cTn id="114" dur="500" fill="hold"/>
                                            <p:tgtEl>
                                              <p:spTgt spid="32"/>
                                            </p:tgtEl>
                                            <p:attrNameLst>
                                              <p:attrName>ppt_y</p:attrName>
                                            </p:attrNameLst>
                                          </p:cBhvr>
                                          <p:tavLst>
                                            <p:tav tm="0">
                                              <p:val>
                                                <p:strVal val="0-#ppt_h/2"/>
                                              </p:val>
                                            </p:tav>
                                            <p:tav tm="100000">
                                              <p:val>
                                                <p:strVal val="#ppt_y"/>
                                              </p:val>
                                            </p:tav>
                                          </p:tavLst>
                                        </p:anim>
                                      </p:childTnLst>
                                    </p:cTn>
                                  </p:par>
                                  <p:par>
                                    <p:cTn id="115" presetID="14" presetClass="entr" presetSubtype="10"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randombar(horizontal)">
                                          <p:cBhvr>
                                            <p:cTn id="117" dur="500"/>
                                            <p:tgtEl>
                                              <p:spTgt spid="33"/>
                                            </p:tgtEl>
                                          </p:cBhvr>
                                        </p:animEffect>
                                      </p:childTnLst>
                                    </p:cTn>
                                  </p:par>
                                </p:childTnLst>
                              </p:cTn>
                            </p:par>
                            <p:par>
                              <p:cTn id="118" fill="hold">
                                <p:stCondLst>
                                  <p:cond delay="5500"/>
                                </p:stCondLst>
                                <p:childTnLst>
                                  <p:par>
                                    <p:cTn id="119" presetID="2" presetClass="entr" presetSubtype="1" accel="20000" fill="hold" grpId="0" nodeType="afterEffect" p14:presetBounceEnd="20000">
                                      <p:stCondLst>
                                        <p:cond delay="0"/>
                                      </p:stCondLst>
                                      <p:childTnLst>
                                        <p:set>
                                          <p:cBhvr>
                                            <p:cTn id="120" dur="1" fill="hold">
                                              <p:stCondLst>
                                                <p:cond delay="0"/>
                                              </p:stCondLst>
                                            </p:cTn>
                                            <p:tgtEl>
                                              <p:spTgt spid="36"/>
                                            </p:tgtEl>
                                            <p:attrNameLst>
                                              <p:attrName>style.visibility</p:attrName>
                                            </p:attrNameLst>
                                          </p:cBhvr>
                                          <p:to>
                                            <p:strVal val="visible"/>
                                          </p:to>
                                        </p:set>
                                        <p:anim calcmode="lin" valueType="num" p14:bounceEnd="20000">
                                          <p:cBhvr additive="base">
                                            <p:cTn id="121" dur="500" fill="hold"/>
                                            <p:tgtEl>
                                              <p:spTgt spid="36"/>
                                            </p:tgtEl>
                                            <p:attrNameLst>
                                              <p:attrName>ppt_x</p:attrName>
                                            </p:attrNameLst>
                                          </p:cBhvr>
                                          <p:tavLst>
                                            <p:tav tm="0">
                                              <p:val>
                                                <p:strVal val="#ppt_x"/>
                                              </p:val>
                                            </p:tav>
                                            <p:tav tm="100000">
                                              <p:val>
                                                <p:strVal val="#ppt_x"/>
                                              </p:val>
                                            </p:tav>
                                          </p:tavLst>
                                        </p:anim>
                                        <p:anim calcmode="lin" valueType="num" p14:bounceEnd="20000">
                                          <p:cBhvr additive="base">
                                            <p:cTn id="122" dur="500" fill="hold"/>
                                            <p:tgtEl>
                                              <p:spTgt spid="36"/>
                                            </p:tgtEl>
                                            <p:attrNameLst>
                                              <p:attrName>ppt_y</p:attrName>
                                            </p:attrNameLst>
                                          </p:cBhvr>
                                          <p:tavLst>
                                            <p:tav tm="0">
                                              <p:val>
                                                <p:strVal val="0-#ppt_h/2"/>
                                              </p:val>
                                            </p:tav>
                                            <p:tav tm="100000">
                                              <p:val>
                                                <p:strVal val="#ppt_y"/>
                                              </p:val>
                                            </p:tav>
                                          </p:tavLst>
                                        </p:anim>
                                      </p:childTnLst>
                                    </p:cTn>
                                  </p:par>
                                  <p:par>
                                    <p:cTn id="123" presetID="14" presetClass="entr" presetSubtype="10" fill="hold" grpId="0" nodeType="with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randombar(horizontal)">
                                          <p:cBhvr>
                                            <p:cTn id="1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12" grpId="0"/>
          <p:bldP spid="15" grpId="0" animBg="1"/>
          <p:bldP spid="16" grpId="0" animBg="1"/>
          <p:bldP spid="17" grpId="0" animBg="1"/>
          <p:bldP spid="18" grpId="0" animBg="1"/>
          <p:bldP spid="22" grpId="0" animBg="1"/>
          <p:bldP spid="23" grpId="0"/>
          <p:bldP spid="24" grpId="0" animBg="1"/>
          <p:bldP spid="25" grpId="0"/>
          <p:bldP spid="26" grpId="0" animBg="1"/>
          <p:bldP spid="27" grpId="0"/>
          <p:bldP spid="28" grpId="0" animBg="1"/>
          <p:bldP spid="29" grpId="0"/>
          <p:bldP spid="30" grpId="0" animBg="1"/>
          <p:bldP spid="31" grpId="0"/>
          <p:bldP spid="32" grpId="0" animBg="1"/>
          <p:bldP spid="33" grpId="0"/>
          <p:bldP spid="36" grpId="0" animBg="1"/>
          <p:bldP spid="37" grpId="0"/>
          <p:bldP spid="38" grpId="0" animBg="1"/>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accel="2000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0-#ppt_h/2"/>
                                              </p:val>
                                            </p:tav>
                                            <p:tav tm="100000">
                                              <p:val>
                                                <p:strVal val="#ppt_y"/>
                                              </p:val>
                                            </p:tav>
                                          </p:tavLst>
                                        </p:anim>
                                      </p:childTnLst>
                                    </p:cTn>
                                  </p:par>
                                  <p:par>
                                    <p:cTn id="35" presetID="14"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par>
                              <p:cTn id="38" fill="hold">
                                <p:stCondLst>
                                  <p:cond delay="500"/>
                                </p:stCondLst>
                                <p:childTnLst>
                                  <p:par>
                                    <p:cTn id="39" presetID="2" presetClass="entr" presetSubtype="1" accel="2000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0-#ppt_h/2"/>
                                              </p:val>
                                            </p:tav>
                                            <p:tav tm="100000">
                                              <p:val>
                                                <p:strVal val="#ppt_y"/>
                                              </p:val>
                                            </p:tav>
                                          </p:tavLst>
                                        </p:anim>
                                      </p:childTnLst>
                                    </p:cTn>
                                  </p:par>
                                  <p:par>
                                    <p:cTn id="43" presetID="14" presetClass="entr" presetSubtype="1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randombar(horizontal)">
                                          <p:cBhvr>
                                            <p:cTn id="45" dur="500"/>
                                            <p:tgtEl>
                                              <p:spTgt spid="8"/>
                                            </p:tgtEl>
                                          </p:cBhvr>
                                        </p:animEffect>
                                      </p:childTnLst>
                                    </p:cTn>
                                  </p:par>
                                </p:childTnLst>
                              </p:cTn>
                            </p:par>
                            <p:par>
                              <p:cTn id="46" fill="hold">
                                <p:stCondLst>
                                  <p:cond delay="1000"/>
                                </p:stCondLst>
                                <p:childTnLst>
                                  <p:par>
                                    <p:cTn id="47" presetID="2" presetClass="entr" presetSubtype="1" accel="20000"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0-#ppt_h/2"/>
                                              </p:val>
                                            </p:tav>
                                            <p:tav tm="100000">
                                              <p:val>
                                                <p:strVal val="#ppt_y"/>
                                              </p:val>
                                            </p:tav>
                                          </p:tavLst>
                                        </p:anim>
                                      </p:childTnLst>
                                    </p:cTn>
                                  </p:par>
                                  <p:par>
                                    <p:cTn id="51" presetID="14" presetClass="entr" presetSubtype="1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randombar(horizontal)">
                                          <p:cBhvr>
                                            <p:cTn id="53" dur="500"/>
                                            <p:tgtEl>
                                              <p:spTgt spid="9"/>
                                            </p:tgtEl>
                                          </p:cBhvr>
                                        </p:animEffect>
                                      </p:childTnLst>
                                    </p:cTn>
                                  </p:par>
                                </p:childTnLst>
                              </p:cTn>
                            </p:par>
                            <p:par>
                              <p:cTn id="54" fill="hold">
                                <p:stCondLst>
                                  <p:cond delay="1500"/>
                                </p:stCondLst>
                                <p:childTnLst>
                                  <p:par>
                                    <p:cTn id="55" presetID="2" presetClass="entr" presetSubtype="1" accel="2000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0-#ppt_h/2"/>
                                              </p:val>
                                            </p:tav>
                                            <p:tav tm="100000">
                                              <p:val>
                                                <p:strVal val="#ppt_y"/>
                                              </p:val>
                                            </p:tav>
                                          </p:tavLst>
                                        </p:anim>
                                      </p:childTnLst>
                                    </p:cTn>
                                  </p:par>
                                  <p:par>
                                    <p:cTn id="59" presetID="14" presetClass="entr" presetSubtype="1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randombar(horizontal)">
                                          <p:cBhvr>
                                            <p:cTn id="61" dur="500"/>
                                            <p:tgtEl>
                                              <p:spTgt spid="39"/>
                                            </p:tgtEl>
                                          </p:cBhvr>
                                        </p:animEffect>
                                      </p:childTnLst>
                                    </p:cTn>
                                  </p:par>
                                </p:childTnLst>
                              </p:cTn>
                            </p:par>
                            <p:par>
                              <p:cTn id="62" fill="hold">
                                <p:stCondLst>
                                  <p:cond delay="2000"/>
                                </p:stCondLst>
                                <p:childTnLst>
                                  <p:par>
                                    <p:cTn id="63" presetID="2" presetClass="entr" presetSubtype="1" accel="20000" fill="hold" grpId="0" nodeType="after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0-#ppt_h/2"/>
                                              </p:val>
                                            </p:tav>
                                            <p:tav tm="100000">
                                              <p:val>
                                                <p:strVal val="#ppt_y"/>
                                              </p:val>
                                            </p:tav>
                                          </p:tavLst>
                                        </p:anim>
                                      </p:childTnLst>
                                    </p:cTn>
                                  </p:par>
                                  <p:par>
                                    <p:cTn id="67" presetID="14" presetClass="entr" presetSubtype="1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randombar(horizontal)">
                                          <p:cBhvr>
                                            <p:cTn id="69" dur="500"/>
                                            <p:tgtEl>
                                              <p:spTgt spid="10"/>
                                            </p:tgtEl>
                                          </p:cBhvr>
                                        </p:animEffect>
                                      </p:childTnLst>
                                    </p:cTn>
                                  </p:par>
                                </p:childTnLst>
                              </p:cTn>
                            </p:par>
                            <p:par>
                              <p:cTn id="70" fill="hold">
                                <p:stCondLst>
                                  <p:cond delay="2500"/>
                                </p:stCondLst>
                                <p:childTnLst>
                                  <p:par>
                                    <p:cTn id="71" presetID="2" presetClass="entr" presetSubtype="1" accel="2000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0-#ppt_h/2"/>
                                              </p:val>
                                            </p:tav>
                                            <p:tav tm="100000">
                                              <p:val>
                                                <p:strVal val="#ppt_y"/>
                                              </p:val>
                                            </p:tav>
                                          </p:tavLst>
                                        </p:anim>
                                      </p:childTnLst>
                                    </p:cTn>
                                  </p:par>
                                  <p:par>
                                    <p:cTn id="75" presetID="14" presetClass="entr" presetSubtype="1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randombar(horizontal)">
                                          <p:cBhvr>
                                            <p:cTn id="77" dur="500"/>
                                            <p:tgtEl>
                                              <p:spTgt spid="23"/>
                                            </p:tgtEl>
                                          </p:cBhvr>
                                        </p:animEffect>
                                      </p:childTnLst>
                                    </p:cTn>
                                  </p:par>
                                </p:childTnLst>
                              </p:cTn>
                            </p:par>
                            <p:par>
                              <p:cTn id="78" fill="hold">
                                <p:stCondLst>
                                  <p:cond delay="3000"/>
                                </p:stCondLst>
                                <p:childTnLst>
                                  <p:par>
                                    <p:cTn id="79" presetID="2" presetClass="entr" presetSubtype="1" accel="20000"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ppt_x"/>
                                              </p:val>
                                            </p:tav>
                                            <p:tav tm="100000">
                                              <p:val>
                                                <p:strVal val="#ppt_x"/>
                                              </p:val>
                                            </p:tav>
                                          </p:tavLst>
                                        </p:anim>
                                        <p:anim calcmode="lin" valueType="num">
                                          <p:cBhvr additive="base">
                                            <p:cTn id="82" dur="500" fill="hold"/>
                                            <p:tgtEl>
                                              <p:spTgt spid="24"/>
                                            </p:tgtEl>
                                            <p:attrNameLst>
                                              <p:attrName>ppt_y</p:attrName>
                                            </p:attrNameLst>
                                          </p:cBhvr>
                                          <p:tavLst>
                                            <p:tav tm="0">
                                              <p:val>
                                                <p:strVal val="0-#ppt_h/2"/>
                                              </p:val>
                                            </p:tav>
                                            <p:tav tm="100000">
                                              <p:val>
                                                <p:strVal val="#ppt_y"/>
                                              </p:val>
                                            </p:tav>
                                          </p:tavLst>
                                        </p:anim>
                                      </p:childTnLst>
                                    </p:cTn>
                                  </p:par>
                                  <p:par>
                                    <p:cTn id="83" presetID="14" presetClass="entr" presetSubtype="1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randombar(horizontal)">
                                          <p:cBhvr>
                                            <p:cTn id="85" dur="500"/>
                                            <p:tgtEl>
                                              <p:spTgt spid="25"/>
                                            </p:tgtEl>
                                          </p:cBhvr>
                                        </p:animEffect>
                                      </p:childTnLst>
                                    </p:cTn>
                                  </p:par>
                                </p:childTnLst>
                              </p:cTn>
                            </p:par>
                            <p:par>
                              <p:cTn id="86" fill="hold">
                                <p:stCondLst>
                                  <p:cond delay="3500"/>
                                </p:stCondLst>
                                <p:childTnLst>
                                  <p:par>
                                    <p:cTn id="87" presetID="2" presetClass="entr" presetSubtype="1" accel="20000"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0-#ppt_h/2"/>
                                              </p:val>
                                            </p:tav>
                                            <p:tav tm="100000">
                                              <p:val>
                                                <p:strVal val="#ppt_y"/>
                                              </p:val>
                                            </p:tav>
                                          </p:tavLst>
                                        </p:anim>
                                      </p:childTnLst>
                                    </p:cTn>
                                  </p:par>
                                  <p:par>
                                    <p:cTn id="91" presetID="14" presetClass="entr" presetSubtype="1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randombar(horizontal)">
                                          <p:cBhvr>
                                            <p:cTn id="93" dur="500"/>
                                            <p:tgtEl>
                                              <p:spTgt spid="27"/>
                                            </p:tgtEl>
                                          </p:cBhvr>
                                        </p:animEffect>
                                      </p:childTnLst>
                                    </p:cTn>
                                  </p:par>
                                </p:childTnLst>
                              </p:cTn>
                            </p:par>
                            <p:par>
                              <p:cTn id="94" fill="hold">
                                <p:stCondLst>
                                  <p:cond delay="4000"/>
                                </p:stCondLst>
                                <p:childTnLst>
                                  <p:par>
                                    <p:cTn id="95" presetID="2" presetClass="entr" presetSubtype="1" accel="20000" fill="hold" grpId="0" nodeType="after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ppt_x"/>
                                              </p:val>
                                            </p:tav>
                                            <p:tav tm="100000">
                                              <p:val>
                                                <p:strVal val="#ppt_x"/>
                                              </p:val>
                                            </p:tav>
                                          </p:tavLst>
                                        </p:anim>
                                        <p:anim calcmode="lin" valueType="num">
                                          <p:cBhvr additive="base">
                                            <p:cTn id="98" dur="500" fill="hold"/>
                                            <p:tgtEl>
                                              <p:spTgt spid="28"/>
                                            </p:tgtEl>
                                            <p:attrNameLst>
                                              <p:attrName>ppt_y</p:attrName>
                                            </p:attrNameLst>
                                          </p:cBhvr>
                                          <p:tavLst>
                                            <p:tav tm="0">
                                              <p:val>
                                                <p:strVal val="0-#ppt_h/2"/>
                                              </p:val>
                                            </p:tav>
                                            <p:tav tm="100000">
                                              <p:val>
                                                <p:strVal val="#ppt_y"/>
                                              </p:val>
                                            </p:tav>
                                          </p:tavLst>
                                        </p:anim>
                                      </p:childTnLst>
                                    </p:cTn>
                                  </p:par>
                                  <p:par>
                                    <p:cTn id="99" presetID="14" presetClass="entr" presetSubtype="10"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randombar(horizontal)">
                                          <p:cBhvr>
                                            <p:cTn id="101" dur="500"/>
                                            <p:tgtEl>
                                              <p:spTgt spid="29"/>
                                            </p:tgtEl>
                                          </p:cBhvr>
                                        </p:animEffect>
                                      </p:childTnLst>
                                    </p:cTn>
                                  </p:par>
                                </p:childTnLst>
                              </p:cTn>
                            </p:par>
                            <p:par>
                              <p:cTn id="102" fill="hold">
                                <p:stCondLst>
                                  <p:cond delay="4500"/>
                                </p:stCondLst>
                                <p:childTnLst>
                                  <p:par>
                                    <p:cTn id="103" presetID="2" presetClass="entr" presetSubtype="1" accel="20000" fill="hold" grpId="0" nodeType="afterEffect">
                                      <p:stCondLst>
                                        <p:cond delay="0"/>
                                      </p:stCondLst>
                                      <p:childTnLst>
                                        <p:set>
                                          <p:cBhvr>
                                            <p:cTn id="104" dur="1" fill="hold">
                                              <p:stCondLst>
                                                <p:cond delay="0"/>
                                              </p:stCondLst>
                                            </p:cTn>
                                            <p:tgtEl>
                                              <p:spTgt spid="30"/>
                                            </p:tgtEl>
                                            <p:attrNameLst>
                                              <p:attrName>style.visibility</p:attrName>
                                            </p:attrNameLst>
                                          </p:cBhvr>
                                          <p:to>
                                            <p:strVal val="visible"/>
                                          </p:to>
                                        </p:set>
                                        <p:anim calcmode="lin" valueType="num">
                                          <p:cBhvr additive="base">
                                            <p:cTn id="105" dur="500" fill="hold"/>
                                            <p:tgtEl>
                                              <p:spTgt spid="30"/>
                                            </p:tgtEl>
                                            <p:attrNameLst>
                                              <p:attrName>ppt_x</p:attrName>
                                            </p:attrNameLst>
                                          </p:cBhvr>
                                          <p:tavLst>
                                            <p:tav tm="0">
                                              <p:val>
                                                <p:strVal val="#ppt_x"/>
                                              </p:val>
                                            </p:tav>
                                            <p:tav tm="100000">
                                              <p:val>
                                                <p:strVal val="#ppt_x"/>
                                              </p:val>
                                            </p:tav>
                                          </p:tavLst>
                                        </p:anim>
                                        <p:anim calcmode="lin" valueType="num">
                                          <p:cBhvr additive="base">
                                            <p:cTn id="106" dur="500" fill="hold"/>
                                            <p:tgtEl>
                                              <p:spTgt spid="30"/>
                                            </p:tgtEl>
                                            <p:attrNameLst>
                                              <p:attrName>ppt_y</p:attrName>
                                            </p:attrNameLst>
                                          </p:cBhvr>
                                          <p:tavLst>
                                            <p:tav tm="0">
                                              <p:val>
                                                <p:strVal val="0-#ppt_h/2"/>
                                              </p:val>
                                            </p:tav>
                                            <p:tav tm="100000">
                                              <p:val>
                                                <p:strVal val="#ppt_y"/>
                                              </p:val>
                                            </p:tav>
                                          </p:tavLst>
                                        </p:anim>
                                      </p:childTnLst>
                                    </p:cTn>
                                  </p:par>
                                  <p:par>
                                    <p:cTn id="107" presetID="14" presetClass="entr" presetSubtype="1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randombar(horizontal)">
                                          <p:cBhvr>
                                            <p:cTn id="109" dur="500"/>
                                            <p:tgtEl>
                                              <p:spTgt spid="31"/>
                                            </p:tgtEl>
                                          </p:cBhvr>
                                        </p:animEffect>
                                      </p:childTnLst>
                                    </p:cTn>
                                  </p:par>
                                </p:childTnLst>
                              </p:cTn>
                            </p:par>
                            <p:par>
                              <p:cTn id="110" fill="hold">
                                <p:stCondLst>
                                  <p:cond delay="5000"/>
                                </p:stCondLst>
                                <p:childTnLst>
                                  <p:par>
                                    <p:cTn id="111" presetID="2" presetClass="entr" presetSubtype="1" accel="20000" fill="hold" grpId="0" nodeType="afterEffect">
                                      <p:stCondLst>
                                        <p:cond delay="0"/>
                                      </p:stCondLst>
                                      <p:childTnLst>
                                        <p:set>
                                          <p:cBhvr>
                                            <p:cTn id="112" dur="1" fill="hold">
                                              <p:stCondLst>
                                                <p:cond delay="0"/>
                                              </p:stCondLst>
                                            </p:cTn>
                                            <p:tgtEl>
                                              <p:spTgt spid="32"/>
                                            </p:tgtEl>
                                            <p:attrNameLst>
                                              <p:attrName>style.visibility</p:attrName>
                                            </p:attrNameLst>
                                          </p:cBhvr>
                                          <p:to>
                                            <p:strVal val="visible"/>
                                          </p:to>
                                        </p:set>
                                        <p:anim calcmode="lin" valueType="num">
                                          <p:cBhvr additive="base">
                                            <p:cTn id="113" dur="500" fill="hold"/>
                                            <p:tgtEl>
                                              <p:spTgt spid="32"/>
                                            </p:tgtEl>
                                            <p:attrNameLst>
                                              <p:attrName>ppt_x</p:attrName>
                                            </p:attrNameLst>
                                          </p:cBhvr>
                                          <p:tavLst>
                                            <p:tav tm="0">
                                              <p:val>
                                                <p:strVal val="#ppt_x"/>
                                              </p:val>
                                            </p:tav>
                                            <p:tav tm="100000">
                                              <p:val>
                                                <p:strVal val="#ppt_x"/>
                                              </p:val>
                                            </p:tav>
                                          </p:tavLst>
                                        </p:anim>
                                        <p:anim calcmode="lin" valueType="num">
                                          <p:cBhvr additive="base">
                                            <p:cTn id="114" dur="500" fill="hold"/>
                                            <p:tgtEl>
                                              <p:spTgt spid="32"/>
                                            </p:tgtEl>
                                            <p:attrNameLst>
                                              <p:attrName>ppt_y</p:attrName>
                                            </p:attrNameLst>
                                          </p:cBhvr>
                                          <p:tavLst>
                                            <p:tav tm="0">
                                              <p:val>
                                                <p:strVal val="0-#ppt_h/2"/>
                                              </p:val>
                                            </p:tav>
                                            <p:tav tm="100000">
                                              <p:val>
                                                <p:strVal val="#ppt_y"/>
                                              </p:val>
                                            </p:tav>
                                          </p:tavLst>
                                        </p:anim>
                                      </p:childTnLst>
                                    </p:cTn>
                                  </p:par>
                                  <p:par>
                                    <p:cTn id="115" presetID="14" presetClass="entr" presetSubtype="10"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randombar(horizontal)">
                                          <p:cBhvr>
                                            <p:cTn id="117" dur="500"/>
                                            <p:tgtEl>
                                              <p:spTgt spid="33"/>
                                            </p:tgtEl>
                                          </p:cBhvr>
                                        </p:animEffect>
                                      </p:childTnLst>
                                    </p:cTn>
                                  </p:par>
                                </p:childTnLst>
                              </p:cTn>
                            </p:par>
                            <p:par>
                              <p:cTn id="118" fill="hold">
                                <p:stCondLst>
                                  <p:cond delay="5500"/>
                                </p:stCondLst>
                                <p:childTnLst>
                                  <p:par>
                                    <p:cTn id="119" presetID="2" presetClass="entr" presetSubtype="1" accel="20000" fill="hold" grpId="0" nodeType="afterEffect">
                                      <p:stCondLst>
                                        <p:cond delay="0"/>
                                      </p:stCondLst>
                                      <p:childTnLst>
                                        <p:set>
                                          <p:cBhvr>
                                            <p:cTn id="120" dur="1" fill="hold">
                                              <p:stCondLst>
                                                <p:cond delay="0"/>
                                              </p:stCondLst>
                                            </p:cTn>
                                            <p:tgtEl>
                                              <p:spTgt spid="36"/>
                                            </p:tgtEl>
                                            <p:attrNameLst>
                                              <p:attrName>style.visibility</p:attrName>
                                            </p:attrNameLst>
                                          </p:cBhvr>
                                          <p:to>
                                            <p:strVal val="visible"/>
                                          </p:to>
                                        </p:set>
                                        <p:anim calcmode="lin" valueType="num">
                                          <p:cBhvr additive="base">
                                            <p:cTn id="121" dur="500" fill="hold"/>
                                            <p:tgtEl>
                                              <p:spTgt spid="36"/>
                                            </p:tgtEl>
                                            <p:attrNameLst>
                                              <p:attrName>ppt_x</p:attrName>
                                            </p:attrNameLst>
                                          </p:cBhvr>
                                          <p:tavLst>
                                            <p:tav tm="0">
                                              <p:val>
                                                <p:strVal val="#ppt_x"/>
                                              </p:val>
                                            </p:tav>
                                            <p:tav tm="100000">
                                              <p:val>
                                                <p:strVal val="#ppt_x"/>
                                              </p:val>
                                            </p:tav>
                                          </p:tavLst>
                                        </p:anim>
                                        <p:anim calcmode="lin" valueType="num">
                                          <p:cBhvr additive="base">
                                            <p:cTn id="122" dur="500" fill="hold"/>
                                            <p:tgtEl>
                                              <p:spTgt spid="36"/>
                                            </p:tgtEl>
                                            <p:attrNameLst>
                                              <p:attrName>ppt_y</p:attrName>
                                            </p:attrNameLst>
                                          </p:cBhvr>
                                          <p:tavLst>
                                            <p:tav tm="0">
                                              <p:val>
                                                <p:strVal val="0-#ppt_h/2"/>
                                              </p:val>
                                            </p:tav>
                                            <p:tav tm="100000">
                                              <p:val>
                                                <p:strVal val="#ppt_y"/>
                                              </p:val>
                                            </p:tav>
                                          </p:tavLst>
                                        </p:anim>
                                      </p:childTnLst>
                                    </p:cTn>
                                  </p:par>
                                  <p:par>
                                    <p:cTn id="123" presetID="14" presetClass="entr" presetSubtype="10" fill="hold" grpId="0" nodeType="with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randombar(horizontal)">
                                          <p:cBhvr>
                                            <p:cTn id="1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12" grpId="0"/>
          <p:bldP spid="15" grpId="0" animBg="1"/>
          <p:bldP spid="16" grpId="0" animBg="1"/>
          <p:bldP spid="17" grpId="0" animBg="1"/>
          <p:bldP spid="18" grpId="0" animBg="1"/>
          <p:bldP spid="22" grpId="0" animBg="1"/>
          <p:bldP spid="23" grpId="0"/>
          <p:bldP spid="24" grpId="0" animBg="1"/>
          <p:bldP spid="25" grpId="0"/>
          <p:bldP spid="26" grpId="0" animBg="1"/>
          <p:bldP spid="27" grpId="0"/>
          <p:bldP spid="28" grpId="0" animBg="1"/>
          <p:bldP spid="29" grpId="0"/>
          <p:bldP spid="30" grpId="0" animBg="1"/>
          <p:bldP spid="31" grpId="0"/>
          <p:bldP spid="32" grpId="0" animBg="1"/>
          <p:bldP spid="33" grpId="0"/>
          <p:bldP spid="36" grpId="0" animBg="1"/>
          <p:bldP spid="37" grpId="0"/>
          <p:bldP spid="38" grpId="0" animBg="1"/>
          <p:bldP spid="39"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0"/>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1</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4891211" cy="1222681"/>
            <a:chOff x="6735410" y="4078995"/>
            <a:chExt cx="4891211" cy="1222681"/>
          </a:xfrm>
        </p:grpSpPr>
        <p:sp>
          <p:nvSpPr>
            <p:cNvPr id="26" name="矩形 25"/>
            <p:cNvSpPr/>
            <p:nvPr/>
          </p:nvSpPr>
          <p:spPr>
            <a:xfrm>
              <a:off x="6735410" y="4078995"/>
              <a:ext cx="4891211" cy="707886"/>
            </a:xfrm>
            <a:prstGeom prst="rect">
              <a:avLst/>
            </a:prstGeom>
          </p:spPr>
          <p:txBody>
            <a:bodyPr wrap="none">
              <a:spAutoFit/>
            </a:bodyPr>
            <a:lstStyle/>
            <a:p>
              <a:pPr lvl="0"/>
              <a:r>
                <a:rPr lang="en-US" altLang="zh-CN" sz="4000" cap="all" smtClean="0">
                  <a:ea typeface="迷你简菱心" panose="02010609000101010101" pitchFamily="49" charset="-122"/>
                  <a:cs typeface="+mn-ea"/>
                  <a:sym typeface="+mn-lt"/>
                </a:rPr>
                <a:t>Learning outcomes</a:t>
              </a:r>
              <a:endParaRPr lang="en-US" altLang="zh-CN" sz="4000" cap="all" dirty="0">
                <a:ea typeface="迷你简菱心" panose="02010609000101010101" pitchFamily="49" charset="-122"/>
                <a:cs typeface="+mn-ea"/>
                <a:sym typeface="+mn-lt"/>
              </a:endParaRP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solidFill>
                  <a:schemeClr val="tx1">
                    <a:lumMod val="50000"/>
                    <a:lumOff val="50000"/>
                  </a:schemeClr>
                </a:solidFill>
                <a:cs typeface="+mn-ea"/>
                <a:sym typeface="+mn-lt"/>
              </a:endParaRPr>
            </a:p>
          </p:txBody>
        </p:sp>
      </p:grpSp>
    </p:spTree>
    <p:extLst>
      <p:ext uri="{BB962C8B-B14F-4D97-AF65-F5344CB8AC3E}">
        <p14:creationId xmlns:p14="http://schemas.microsoft.com/office/powerpoint/2010/main" val="38697727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0380" y="166274"/>
            <a:ext cx="4908399"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LEARNING OUTCOMES</a:t>
            </a:r>
            <a:endParaRPr lang="en-US" sz="2800" b="1">
              <a:latin typeface="Times New Roman" panose="02020603050405020304" pitchFamily="18" charset="0"/>
              <a:cs typeface="Times New Roman" panose="02020603050405020304" pitchFamily="18" charset="0"/>
            </a:endParaRPr>
          </a:p>
        </p:txBody>
      </p:sp>
      <p:sp>
        <p:nvSpPr>
          <p:cNvPr id="3"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AutoShape 3"/>
          <p:cNvSpPr>
            <a:spLocks noChangeAspect="1" noChangeArrowheads="1" noTextEdit="1"/>
          </p:cNvSpPr>
          <p:nvPr/>
        </p:nvSpPr>
        <p:spPr bwMode="auto">
          <a:xfrm>
            <a:off x="514350" y="3704210"/>
            <a:ext cx="2713482" cy="229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400">
              <a:latin typeface="Times New Roman" panose="02020603050405020304" pitchFamily="18" charset="0"/>
              <a:cs typeface="Times New Roman" panose="02020603050405020304" pitchFamily="18" charset="0"/>
            </a:endParaRPr>
          </a:p>
        </p:txBody>
      </p:sp>
      <p:grpSp>
        <p:nvGrpSpPr>
          <p:cNvPr id="5" name="组合 8"/>
          <p:cNvGrpSpPr/>
          <p:nvPr/>
        </p:nvGrpSpPr>
        <p:grpSpPr>
          <a:xfrm>
            <a:off x="212023" y="97836"/>
            <a:ext cx="805284" cy="325666"/>
            <a:chOff x="4478338" y="1241901"/>
            <a:chExt cx="3238500" cy="1309688"/>
          </a:xfrm>
        </p:grpSpPr>
        <p:sp>
          <p:nvSpPr>
            <p:cNvPr id="6"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13"/>
          <p:cNvGrpSpPr/>
          <p:nvPr/>
        </p:nvGrpSpPr>
        <p:grpSpPr>
          <a:xfrm>
            <a:off x="212023" y="735968"/>
            <a:ext cx="805284" cy="326456"/>
            <a:chOff x="4478338" y="3976688"/>
            <a:chExt cx="3238500" cy="1312863"/>
          </a:xfrm>
        </p:grpSpPr>
        <p:sp>
          <p:nvSpPr>
            <p:cNvPr id="11"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2"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3"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5235511" y="1494410"/>
            <a:ext cx="1190625" cy="4419600"/>
          </a:xfrm>
          <a:prstGeom prst="rect">
            <a:avLst/>
          </a:prstGeom>
        </p:spPr>
      </p:pic>
      <p:sp>
        <p:nvSpPr>
          <p:cNvPr id="14" name="Rectangle 13"/>
          <p:cNvSpPr/>
          <p:nvPr/>
        </p:nvSpPr>
        <p:spPr>
          <a:xfrm>
            <a:off x="6741162" y="1307372"/>
            <a:ext cx="5306261" cy="579967"/>
          </a:xfrm>
          <a:prstGeom prst="rect">
            <a:avLst/>
          </a:prstGeom>
        </p:spPr>
        <p:txBody>
          <a:bodyPr wrap="none">
            <a:spAutoFit/>
          </a:bodyPr>
          <a:lstStyle/>
          <a:p>
            <a:pPr algn="just">
              <a:lnSpc>
                <a:spcPct val="150000"/>
              </a:lnSpc>
              <a:spcBef>
                <a:spcPts val="300"/>
              </a:spcBef>
              <a:spcAft>
                <a:spcPts val="300"/>
              </a:spcAft>
            </a:pPr>
            <a:r>
              <a:rPr lang="en-US" sz="2400" smtClean="0">
                <a:latin typeface="Times New Roman" panose="02020603050405020304" pitchFamily="18" charset="0"/>
                <a:cs typeface="Times New Roman" panose="02020603050405020304" pitchFamily="18" charset="0"/>
              </a:rPr>
              <a:t>Giải thích mục đích của mô hình use case</a:t>
            </a:r>
            <a:endParaRPr lang="en-US" sz="2400">
              <a:latin typeface="Times New Roman" panose="02020603050405020304" pitchFamily="18" charset="0"/>
              <a:cs typeface="Times New Roman" panose="02020603050405020304" pitchFamily="18" charset="0"/>
            </a:endParaRPr>
          </a:p>
        </p:txBody>
      </p:sp>
      <p:sp>
        <p:nvSpPr>
          <p:cNvPr id="15" name="Rectangle 14"/>
          <p:cNvSpPr/>
          <p:nvPr/>
        </p:nvSpPr>
        <p:spPr>
          <a:xfrm>
            <a:off x="513743" y="2043082"/>
            <a:ext cx="4607455" cy="830997"/>
          </a:xfrm>
          <a:prstGeom prst="rect">
            <a:avLst/>
          </a:prstGeom>
        </p:spPr>
        <p:txBody>
          <a:bodyPr wrap="square">
            <a:spAutoFit/>
          </a:bodyPr>
          <a:lstStyle/>
          <a:p>
            <a:pPr algn="just"/>
            <a:r>
              <a:rPr lang="en-US" sz="2400" smtClean="0">
                <a:latin typeface="Times New Roman" panose="02020603050405020304" pitchFamily="18" charset="0"/>
                <a:cs typeface="Times New Roman" panose="02020603050405020304" pitchFamily="18" charset="0"/>
              </a:rPr>
              <a:t>Nhận biết, mô tả và xác định các thành phần của mô hình use case</a:t>
            </a:r>
            <a:endParaRPr lang="en-US" sz="2400">
              <a:latin typeface="Times New Roman" panose="02020603050405020304" pitchFamily="18" charset="0"/>
              <a:cs typeface="Times New Roman" panose="02020603050405020304" pitchFamily="18" charset="0"/>
            </a:endParaRPr>
          </a:p>
        </p:txBody>
      </p:sp>
      <p:sp>
        <p:nvSpPr>
          <p:cNvPr id="16" name="Rectangle 15"/>
          <p:cNvSpPr/>
          <p:nvPr/>
        </p:nvSpPr>
        <p:spPr>
          <a:xfrm>
            <a:off x="6751549" y="2953016"/>
            <a:ext cx="3764172" cy="579967"/>
          </a:xfrm>
          <a:prstGeom prst="rect">
            <a:avLst/>
          </a:prstGeom>
        </p:spPr>
        <p:txBody>
          <a:bodyPr wrap="none">
            <a:spAutoFit/>
          </a:bodyPr>
          <a:lstStyle/>
          <a:p>
            <a:pPr algn="just">
              <a:lnSpc>
                <a:spcPct val="150000"/>
              </a:lnSpc>
              <a:spcBef>
                <a:spcPts val="300"/>
              </a:spcBef>
              <a:spcAft>
                <a:spcPts val="300"/>
              </a:spcAft>
            </a:pPr>
            <a:r>
              <a:rPr lang="en-US" sz="2400" smtClean="0">
                <a:latin typeface="Times New Roman" panose="02020603050405020304" pitchFamily="18" charset="0"/>
                <a:cs typeface="Times New Roman" panose="02020603050405020304" pitchFamily="18" charset="0"/>
              </a:rPr>
              <a:t>Vẽ sơ đồ, viết mô tả use case</a:t>
            </a:r>
            <a:endParaRPr lang="en-US" sz="2400">
              <a:latin typeface="Times New Roman" panose="02020603050405020304" pitchFamily="18" charset="0"/>
              <a:cs typeface="Times New Roman" panose="02020603050405020304" pitchFamily="18" charset="0"/>
            </a:endParaRPr>
          </a:p>
        </p:txBody>
      </p:sp>
      <p:sp>
        <p:nvSpPr>
          <p:cNvPr id="17" name="Rectangle 16"/>
          <p:cNvSpPr/>
          <p:nvPr/>
        </p:nvSpPr>
        <p:spPr>
          <a:xfrm>
            <a:off x="6741162" y="4644471"/>
            <a:ext cx="4325095" cy="461665"/>
          </a:xfrm>
          <a:prstGeom prst="rect">
            <a:avLst/>
          </a:prstGeom>
        </p:spPr>
        <p:txBody>
          <a:bodyPr wrap="none">
            <a:spAutoFit/>
          </a:bodyPr>
          <a:lstStyle/>
          <a:p>
            <a:pPr algn="just"/>
            <a:r>
              <a:rPr lang="en-US" sz="2400" smtClean="0">
                <a:latin typeface="Times New Roman" panose="02020603050405020304" pitchFamily="18" charset="0"/>
                <a:cs typeface="Times New Roman" panose="02020603050405020304" pitchFamily="18" charset="0"/>
              </a:rPr>
              <a:t>Giải thích vai trò của các use case</a:t>
            </a:r>
            <a:endParaRPr lang="en-US" sz="2400">
              <a:latin typeface="Times New Roman" panose="02020603050405020304" pitchFamily="18" charset="0"/>
              <a:cs typeface="Times New Roman" panose="02020603050405020304" pitchFamily="18" charset="0"/>
            </a:endParaRPr>
          </a:p>
        </p:txBody>
      </p:sp>
      <p:sp>
        <p:nvSpPr>
          <p:cNvPr id="18" name="Rectangle 17"/>
          <p:cNvSpPr/>
          <p:nvPr/>
        </p:nvSpPr>
        <p:spPr>
          <a:xfrm>
            <a:off x="240445" y="5106136"/>
            <a:ext cx="4766442" cy="1200329"/>
          </a:xfrm>
          <a:prstGeom prst="rect">
            <a:avLst/>
          </a:prstGeom>
        </p:spPr>
        <p:txBody>
          <a:bodyPr wrap="square">
            <a:spAutoFit/>
          </a:bodyPr>
          <a:lstStyle/>
          <a:p>
            <a:pPr algn="just"/>
            <a:r>
              <a:rPr lang="en-US" sz="2400" smtClean="0">
                <a:latin typeface="Times New Roman" panose="02020603050405020304" pitchFamily="18" charset="0"/>
                <a:cs typeface="Times New Roman" panose="02020603050405020304" pitchFamily="18" charset="0"/>
              </a:rPr>
              <a:t>Chỉ định ở giai đoạn nào các use case được sử dụng trong quá trình phát triển phần mềm hướng đối tượng</a:t>
            </a:r>
            <a:endParaRPr lang="en-US" sz="2400">
              <a:latin typeface="Times New Roman" panose="02020603050405020304" pitchFamily="18" charset="0"/>
              <a:cs typeface="Times New Roman" panose="02020603050405020304" pitchFamily="18" charset="0"/>
            </a:endParaRPr>
          </a:p>
        </p:txBody>
      </p:sp>
      <p:sp>
        <p:nvSpPr>
          <p:cNvPr id="19" name="Rectangle 18"/>
          <p:cNvSpPr/>
          <p:nvPr/>
        </p:nvSpPr>
        <p:spPr>
          <a:xfrm>
            <a:off x="1250065" y="3704210"/>
            <a:ext cx="3756821" cy="830997"/>
          </a:xfrm>
          <a:prstGeom prst="rect">
            <a:avLst/>
          </a:prstGeom>
        </p:spPr>
        <p:txBody>
          <a:bodyPr wrap="square">
            <a:spAutoFit/>
          </a:bodyPr>
          <a:lstStyle/>
          <a:p>
            <a:pPr algn="just">
              <a:spcBef>
                <a:spcPts val="300"/>
              </a:spcBef>
              <a:spcAft>
                <a:spcPts val="300"/>
              </a:spcAft>
            </a:pPr>
            <a:r>
              <a:rPr lang="en-US" sz="2400" smtClean="0">
                <a:latin typeface="Times New Roman" panose="02020603050405020304" pitchFamily="18" charset="0"/>
                <a:cs typeface="Times New Roman" panose="02020603050405020304" pitchFamily="18" charset="0"/>
              </a:rPr>
              <a:t>Giải thích mức độ chi tiết của use case và viết kịch bản</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24883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par>
                          <p:cTn id="20" fill="hold">
                            <p:stCondLst>
                              <p:cond delay="2500"/>
                            </p:stCondLst>
                            <p:childTnLst>
                              <p:par>
                                <p:cTn id="21" presetID="14" presetClass="entr" presetSubtype="10" fill="hold" nodeType="after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randombar(horizontal)">
                                      <p:cBhvr>
                                        <p:cTn id="23" dur="500"/>
                                        <p:tgtEl>
                                          <p:spTgt spid="19">
                                            <p:txEl>
                                              <p:pRg st="0" end="0"/>
                                            </p:txEl>
                                          </p:spTgt>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par>
                          <p:cTn id="28" fill="hold">
                            <p:stCondLst>
                              <p:cond delay="3500"/>
                            </p:stCondLst>
                            <p:childTnLst>
                              <p:par>
                                <p:cTn id="29" presetID="14" presetClass="entr" presetSubtype="1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0"/>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2</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3482748" cy="1222681"/>
            <a:chOff x="6735410" y="4078995"/>
            <a:chExt cx="3482748" cy="1222681"/>
          </a:xfrm>
        </p:grpSpPr>
        <p:sp>
          <p:nvSpPr>
            <p:cNvPr id="26" name="矩形 25"/>
            <p:cNvSpPr/>
            <p:nvPr/>
          </p:nvSpPr>
          <p:spPr>
            <a:xfrm>
              <a:off x="6735410" y="4078995"/>
              <a:ext cx="3482748" cy="707886"/>
            </a:xfrm>
            <a:prstGeom prst="rect">
              <a:avLst/>
            </a:prstGeom>
          </p:spPr>
          <p:txBody>
            <a:bodyPr wrap="none">
              <a:spAutoFit/>
            </a:bodyPr>
            <a:lstStyle/>
            <a:p>
              <a:pPr lvl="0"/>
              <a:r>
                <a:rPr lang="en-US" altLang="zh-CN" sz="4000" cap="all" smtClean="0">
                  <a:ea typeface="迷你简菱心" panose="02010609000101010101" pitchFamily="49" charset="-122"/>
                  <a:cs typeface="+mn-ea"/>
                  <a:sym typeface="+mn-lt"/>
                </a:rPr>
                <a:t>introduction</a:t>
              </a:r>
              <a:endParaRPr lang="en-US" altLang="zh-CN" sz="4000" cap="all" dirty="0">
                <a:ea typeface="迷你简菱心" panose="02010609000101010101" pitchFamily="49" charset="-122"/>
                <a:cs typeface="+mn-ea"/>
                <a:sym typeface="+mn-lt"/>
              </a:endParaRP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26146015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INTRODUCTION</a:t>
            </a:r>
            <a:endParaRPr lang="en-US" sz="2800" b="1">
              <a:latin typeface="Times New Roman" panose="02020603050405020304" pitchFamily="18" charset="0"/>
              <a:cs typeface="Times New Roman" panose="02020603050405020304" pitchFamily="18" charset="0"/>
            </a:endParaRPr>
          </a:p>
        </p:txBody>
      </p:sp>
      <p:sp>
        <p:nvSpPr>
          <p:cNvPr id="4" name="AutoShape 3"/>
          <p:cNvSpPr>
            <a:spLocks noChangeAspect="1" noChangeArrowheads="1" noTextEdit="1"/>
          </p:cNvSpPr>
          <p:nvPr/>
        </p:nvSpPr>
        <p:spPr bwMode="auto">
          <a:xfrm>
            <a:off x="514350" y="3704210"/>
            <a:ext cx="2713482" cy="229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文本框 20"/>
          <p:cNvSpPr txBox="1"/>
          <p:nvPr/>
        </p:nvSpPr>
        <p:spPr>
          <a:xfrm>
            <a:off x="3851089" y="1547787"/>
            <a:ext cx="7133286" cy="954107"/>
          </a:xfrm>
          <a:prstGeom prst="rect">
            <a:avLst/>
          </a:prstGeom>
          <a:noFill/>
        </p:spPr>
        <p:txBody>
          <a:bodyPr wrap="square" rtlCol="0">
            <a:spAutoFit/>
            <a:scene3d>
              <a:camera prst="orthographicFront"/>
              <a:lightRig rig="threePt" dir="t"/>
            </a:scene3d>
            <a:sp3d contourW="12700"/>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r>
              <a:rPr lang="en-US" sz="2800" smtClean="0">
                <a:latin typeface="Times New Roman" panose="02020603050405020304" pitchFamily="18" charset="0"/>
                <a:cs typeface="Times New Roman" panose="02020603050405020304" pitchFamily="18" charset="0"/>
              </a:rPr>
              <a:t>Mô </a:t>
            </a:r>
            <a:r>
              <a:rPr lang="en-US" sz="2800">
                <a:latin typeface="Times New Roman" panose="02020603050405020304" pitchFamily="18" charset="0"/>
                <a:cs typeface="Times New Roman" panose="02020603050405020304" pitchFamily="18" charset="0"/>
              </a:rPr>
              <a:t>tả về chức năng của một hệ thống, tức là những gì hệ thống làm liên quan đến người dùng</a:t>
            </a:r>
            <a:endParaRPr lang="en-US" altLang="zh-CN" sz="2800" dirty="0">
              <a:solidFill>
                <a:prstClr val="white">
                  <a:lumMod val="50000"/>
                </a:prstClr>
              </a:solidFill>
              <a:latin typeface="Times New Roman" panose="02020603050405020304" pitchFamily="18" charset="0"/>
              <a:ea typeface="时尚中黑简体" panose="01010104010101010101" pitchFamily="2" charset="-122"/>
              <a:cs typeface="Times New Roman" panose="02020603050405020304" pitchFamily="18" charset="0"/>
            </a:endParaRPr>
          </a:p>
        </p:txBody>
      </p:sp>
      <p:sp>
        <p:nvSpPr>
          <p:cNvPr id="28" name="文本框 32"/>
          <p:cNvSpPr txBox="1"/>
          <p:nvPr/>
        </p:nvSpPr>
        <p:spPr>
          <a:xfrm>
            <a:off x="3851089" y="5240230"/>
            <a:ext cx="3723755" cy="523220"/>
          </a:xfrm>
          <a:prstGeom prst="rect">
            <a:avLst/>
          </a:prstGeom>
          <a:noFill/>
        </p:spPr>
        <p:txBody>
          <a:bodyPr wrap="square" rtlCol="0">
            <a:spAutoFit/>
            <a:scene3d>
              <a:camera prst="orthographicFront"/>
              <a:lightRig rig="threePt" dir="t"/>
            </a:scene3d>
            <a:sp3d contourW="12700"/>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r>
              <a:rPr lang="en-US" sz="2800">
                <a:latin typeface="Times New Roman" panose="02020603050405020304" pitchFamily="18" charset="0"/>
                <a:cs typeface="Times New Roman" panose="02020603050405020304" pitchFamily="18" charset="0"/>
              </a:rPr>
              <a:t>Đ</a:t>
            </a:r>
            <a:r>
              <a:rPr lang="en-US" sz="2800" smtClean="0">
                <a:latin typeface="Times New Roman" panose="02020603050405020304" pitchFamily="18" charset="0"/>
                <a:cs typeface="Times New Roman" panose="02020603050405020304" pitchFamily="18" charset="0"/>
              </a:rPr>
              <a:t>ồ </a:t>
            </a:r>
            <a:r>
              <a:rPr lang="en-US" sz="2800">
                <a:latin typeface="Times New Roman" panose="02020603050405020304" pitchFamily="18" charset="0"/>
                <a:cs typeface="Times New Roman" panose="02020603050405020304" pitchFamily="18" charset="0"/>
              </a:rPr>
              <a:t>họa, sơ đồ use case</a:t>
            </a:r>
            <a:endParaRPr lang="en-US" altLang="zh-CN" sz="2800" dirty="0">
              <a:solidFill>
                <a:prstClr val="white">
                  <a:lumMod val="50000"/>
                </a:prstClr>
              </a:solidFill>
              <a:latin typeface="Times New Roman" panose="02020603050405020304" pitchFamily="18" charset="0"/>
              <a:ea typeface="时尚中黑简体" panose="01010104010101010101" pitchFamily="2" charset="-122"/>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2317278" y="1473956"/>
            <a:ext cx="1437471" cy="1101771"/>
          </a:xfrm>
          <a:prstGeom prst="rect">
            <a:avLst/>
          </a:prstGeom>
        </p:spPr>
      </p:pic>
      <p:pic>
        <p:nvPicPr>
          <p:cNvPr id="9" name="Picture 8"/>
          <p:cNvPicPr>
            <a:picLocks noChangeAspect="1"/>
          </p:cNvPicPr>
          <p:nvPr/>
        </p:nvPicPr>
        <p:blipFill>
          <a:blip r:embed="rId4"/>
          <a:stretch>
            <a:fillRect/>
          </a:stretch>
        </p:blipFill>
        <p:spPr>
          <a:xfrm>
            <a:off x="2403668" y="3222203"/>
            <a:ext cx="1264693" cy="1125362"/>
          </a:xfrm>
          <a:prstGeom prst="rect">
            <a:avLst/>
          </a:prstGeom>
        </p:spPr>
      </p:pic>
      <p:sp>
        <p:nvSpPr>
          <p:cNvPr id="44" name="Rectangle 43"/>
          <p:cNvSpPr/>
          <p:nvPr/>
        </p:nvSpPr>
        <p:spPr>
          <a:xfrm>
            <a:off x="3851089" y="3307830"/>
            <a:ext cx="6056840" cy="954107"/>
          </a:xfrm>
          <a:prstGeom prst="rect">
            <a:avLst/>
          </a:prstGeom>
        </p:spPr>
        <p:txBody>
          <a:bodyPr wrap="square">
            <a:spAutoFit/>
          </a:bodyPr>
          <a:lstStyle/>
          <a:p>
            <a:pPr algn="just"/>
            <a:r>
              <a:rPr lang="en-US" sz="2800" smtClean="0">
                <a:latin typeface="Times New Roman" panose="02020603050405020304" pitchFamily="18" charset="0"/>
                <a:cs typeface="Times New Roman" panose="02020603050405020304" pitchFamily="18" charset="0"/>
              </a:rPr>
              <a:t>Phương tiện tổ chức, cấu trúc và thông tin được trong quá trình xác định yêu cầu</a:t>
            </a:r>
            <a:endParaRPr lang="en-US" sz="2800">
              <a:latin typeface="Times New Roman" panose="02020603050405020304" pitchFamily="18" charset="0"/>
              <a:cs typeface="Times New Roman" panose="02020603050405020304" pitchFamily="18" charset="0"/>
            </a:endParaRPr>
          </a:p>
        </p:txBody>
      </p:sp>
      <p:pic>
        <p:nvPicPr>
          <p:cNvPr id="45" name="Picture 44"/>
          <p:cNvPicPr>
            <a:picLocks noChangeAspect="1"/>
          </p:cNvPicPr>
          <p:nvPr/>
        </p:nvPicPr>
        <p:blipFill>
          <a:blip r:embed="rId5"/>
          <a:stretch>
            <a:fillRect/>
          </a:stretch>
        </p:blipFill>
        <p:spPr>
          <a:xfrm>
            <a:off x="2530081" y="4994041"/>
            <a:ext cx="1184864" cy="1015599"/>
          </a:xfrm>
          <a:prstGeom prst="rect">
            <a:avLst/>
          </a:prstGeom>
        </p:spPr>
      </p:pic>
      <p:sp>
        <p:nvSpPr>
          <p:cNvPr id="27"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2</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9" name="组合 8"/>
          <p:cNvGrpSpPr/>
          <p:nvPr/>
        </p:nvGrpSpPr>
        <p:grpSpPr>
          <a:xfrm>
            <a:off x="212023" y="97836"/>
            <a:ext cx="805284" cy="325666"/>
            <a:chOff x="4478338" y="1241901"/>
            <a:chExt cx="3238500" cy="1309688"/>
          </a:xfrm>
        </p:grpSpPr>
        <p:sp>
          <p:nvSpPr>
            <p:cNvPr id="30" name="Freeform 29"/>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32" name="组合 13"/>
          <p:cNvGrpSpPr/>
          <p:nvPr/>
        </p:nvGrpSpPr>
        <p:grpSpPr>
          <a:xfrm>
            <a:off x="212023" y="735968"/>
            <a:ext cx="805284" cy="326456"/>
            <a:chOff x="4478338" y="3976688"/>
            <a:chExt cx="3238500" cy="1312863"/>
          </a:xfrm>
        </p:grpSpPr>
        <p:sp>
          <p:nvSpPr>
            <p:cNvPr id="33"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4"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308308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0"/>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3</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4363117" cy="1222681"/>
            <a:chOff x="6735410" y="4078995"/>
            <a:chExt cx="4363117" cy="1222681"/>
          </a:xfrm>
        </p:grpSpPr>
        <p:sp>
          <p:nvSpPr>
            <p:cNvPr id="26" name="矩形 25"/>
            <p:cNvSpPr/>
            <p:nvPr/>
          </p:nvSpPr>
          <p:spPr>
            <a:xfrm>
              <a:off x="6735410" y="4078995"/>
              <a:ext cx="4363117" cy="707886"/>
            </a:xfrm>
            <a:prstGeom prst="rect">
              <a:avLst/>
            </a:prstGeom>
          </p:spPr>
          <p:txBody>
            <a:bodyPr wrap="none">
              <a:spAutoFit/>
            </a:bodyPr>
            <a:lstStyle/>
            <a:p>
              <a:pPr lvl="0"/>
              <a:r>
                <a:rPr lang="en-US" altLang="zh-CN" sz="4000" cap="all" smtClean="0">
                  <a:ea typeface="迷你简菱心" panose="02010609000101010101" pitchFamily="49" charset="-122"/>
                  <a:cs typeface="+mn-ea"/>
                  <a:sym typeface="+mn-lt"/>
                </a:rPr>
                <a:t>Use case diagram</a:t>
              </a:r>
              <a:endParaRPr lang="en-US" altLang="zh-CN" sz="4000" cap="all" dirty="0">
                <a:ea typeface="迷你简菱心" panose="02010609000101010101" pitchFamily="49" charset="-122"/>
                <a:cs typeface="+mn-ea"/>
                <a:sym typeface="+mn-lt"/>
              </a:endParaRP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34629188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DIAGRAM</a:t>
            </a:r>
            <a:endParaRPr lang="en-US" sz="2800" b="1">
              <a:latin typeface="Times New Roman" panose="02020603050405020304" pitchFamily="18" charset="0"/>
              <a:cs typeface="Times New Roman" panose="02020603050405020304" pitchFamily="18" charset="0"/>
            </a:endParaRPr>
          </a:p>
        </p:txBody>
      </p:sp>
      <p:sp>
        <p:nvSpPr>
          <p:cNvPr id="4" name="AutoShape 3"/>
          <p:cNvSpPr>
            <a:spLocks noChangeAspect="1" noChangeArrowheads="1" noTextEdit="1"/>
          </p:cNvSpPr>
          <p:nvPr/>
        </p:nvSpPr>
        <p:spPr bwMode="auto">
          <a:xfrm>
            <a:off x="514350" y="3704210"/>
            <a:ext cx="2713482" cy="229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3"/>
          <a:stretch>
            <a:fillRect/>
          </a:stretch>
        </p:blipFill>
        <p:spPr>
          <a:xfrm>
            <a:off x="348235" y="1644882"/>
            <a:ext cx="1980882" cy="1056470"/>
          </a:xfrm>
          <a:prstGeom prst="rect">
            <a:avLst/>
          </a:prstGeom>
        </p:spPr>
      </p:pic>
      <p:pic>
        <p:nvPicPr>
          <p:cNvPr id="15" name="Picture 14"/>
          <p:cNvPicPr>
            <a:picLocks noChangeAspect="1"/>
          </p:cNvPicPr>
          <p:nvPr/>
        </p:nvPicPr>
        <p:blipFill>
          <a:blip r:embed="rId4"/>
          <a:stretch>
            <a:fillRect/>
          </a:stretch>
        </p:blipFill>
        <p:spPr>
          <a:xfrm>
            <a:off x="590073" y="4113829"/>
            <a:ext cx="1739044" cy="1488137"/>
          </a:xfrm>
          <a:prstGeom prst="rect">
            <a:avLst/>
          </a:prstGeom>
        </p:spPr>
      </p:pic>
      <p:pic>
        <p:nvPicPr>
          <p:cNvPr id="16" name="Picture 15"/>
          <p:cNvPicPr>
            <a:picLocks noChangeAspect="1"/>
          </p:cNvPicPr>
          <p:nvPr/>
        </p:nvPicPr>
        <p:blipFill>
          <a:blip r:embed="rId5"/>
          <a:stretch>
            <a:fillRect/>
          </a:stretch>
        </p:blipFill>
        <p:spPr>
          <a:xfrm>
            <a:off x="5772266" y="3931015"/>
            <a:ext cx="4023709" cy="1836579"/>
          </a:xfrm>
          <a:prstGeom prst="rect">
            <a:avLst/>
          </a:prstGeom>
        </p:spPr>
      </p:pic>
      <p:pic>
        <p:nvPicPr>
          <p:cNvPr id="19" name="Picture 18"/>
          <p:cNvPicPr>
            <a:picLocks noChangeAspect="1"/>
          </p:cNvPicPr>
          <p:nvPr/>
        </p:nvPicPr>
        <p:blipFill>
          <a:blip r:embed="rId6"/>
          <a:stretch>
            <a:fillRect/>
          </a:stretch>
        </p:blipFill>
        <p:spPr>
          <a:xfrm>
            <a:off x="6041024" y="1797535"/>
            <a:ext cx="1595776" cy="414902"/>
          </a:xfrm>
          <a:prstGeom prst="rect">
            <a:avLst/>
          </a:prstGeom>
        </p:spPr>
      </p:pic>
      <p:sp>
        <p:nvSpPr>
          <p:cNvPr id="20" name="TextBox 19"/>
          <p:cNvSpPr txBox="1"/>
          <p:nvPr/>
        </p:nvSpPr>
        <p:spPr>
          <a:xfrm>
            <a:off x="2444959" y="1920539"/>
            <a:ext cx="2222339" cy="461665"/>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Use case</a:t>
            </a:r>
            <a:endParaRPr lang="en-US" sz="2400">
              <a:latin typeface="Times New Roman" panose="02020603050405020304" pitchFamily="18" charset="0"/>
              <a:cs typeface="Times New Roman" panose="02020603050405020304" pitchFamily="18" charset="0"/>
            </a:endParaRPr>
          </a:p>
        </p:txBody>
      </p:sp>
      <p:sp>
        <p:nvSpPr>
          <p:cNvPr id="21" name="TextBox 20"/>
          <p:cNvSpPr txBox="1"/>
          <p:nvPr/>
        </p:nvSpPr>
        <p:spPr>
          <a:xfrm>
            <a:off x="2329117" y="4627066"/>
            <a:ext cx="2584248" cy="461665"/>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Tác nhân (Actor)</a:t>
            </a:r>
            <a:endParaRPr lang="en-US" sz="2400">
              <a:latin typeface="Times New Roman" panose="02020603050405020304" pitchFamily="18" charset="0"/>
              <a:cs typeface="Times New Roman" panose="02020603050405020304" pitchFamily="18" charset="0"/>
            </a:endParaRPr>
          </a:p>
        </p:txBody>
      </p:sp>
      <p:sp>
        <p:nvSpPr>
          <p:cNvPr id="22" name="TextBox 21"/>
          <p:cNvSpPr txBox="1"/>
          <p:nvPr/>
        </p:nvSpPr>
        <p:spPr>
          <a:xfrm>
            <a:off x="7784121" y="1700271"/>
            <a:ext cx="3756581" cy="461665"/>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Mối quan hệ (Relationship)</a:t>
            </a:r>
            <a:endParaRPr lang="en-US" sz="2400">
              <a:latin typeface="Times New Roman" panose="02020603050405020304" pitchFamily="18" charset="0"/>
              <a:cs typeface="Times New Roman" panose="02020603050405020304" pitchFamily="18" charset="0"/>
            </a:endParaRPr>
          </a:p>
        </p:txBody>
      </p:sp>
      <p:sp>
        <p:nvSpPr>
          <p:cNvPr id="23" name="TextBox 22"/>
          <p:cNvSpPr txBox="1"/>
          <p:nvPr/>
        </p:nvSpPr>
        <p:spPr>
          <a:xfrm>
            <a:off x="9419343" y="4618471"/>
            <a:ext cx="3021936" cy="461665"/>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Khung (Boundary)</a:t>
            </a:r>
            <a:endParaRPr lang="en-US" sz="2400">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3</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1"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53860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wipe(left)">
                                      <p:cBhvr>
                                        <p:cTn id="23" dur="500"/>
                                        <p:tgtEl>
                                          <p:spTgt spid="21">
                                            <p:txEl>
                                              <p:pRg st="0" end="0"/>
                                            </p:txEl>
                                          </p:spTgt>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left)">
                                      <p:cBhvr>
                                        <p:cTn id="33" dur="500"/>
                                        <p:tgtEl>
                                          <p:spTgt spid="22">
                                            <p:txEl>
                                              <p:pRg st="0" end="0"/>
                                            </p:txEl>
                                          </p:spTgt>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DIAGRAM</a:t>
            </a:r>
            <a:endParaRPr lang="en-US" sz="2800" b="1">
              <a:latin typeface="Times New Roman" panose="02020603050405020304" pitchFamily="18" charset="0"/>
              <a:cs typeface="Times New Roman" panose="02020603050405020304" pitchFamily="18" charset="0"/>
            </a:endParaRPr>
          </a:p>
        </p:txBody>
      </p:sp>
      <p:sp>
        <p:nvSpPr>
          <p:cNvPr id="4" name="AutoShape 3"/>
          <p:cNvSpPr>
            <a:spLocks noChangeAspect="1" noChangeArrowheads="1" noTextEdit="1"/>
          </p:cNvSpPr>
          <p:nvPr/>
        </p:nvSpPr>
        <p:spPr bwMode="auto">
          <a:xfrm>
            <a:off x="514350" y="3704210"/>
            <a:ext cx="2713482" cy="229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7"/>
          <p:cNvPicPr>
            <a:picLocks noChangeAspect="1"/>
          </p:cNvPicPr>
          <p:nvPr/>
        </p:nvPicPr>
        <p:blipFill>
          <a:blip r:embed="rId3"/>
          <a:stretch>
            <a:fillRect/>
          </a:stretch>
        </p:blipFill>
        <p:spPr>
          <a:xfrm>
            <a:off x="3011999" y="1366304"/>
            <a:ext cx="5933559" cy="4842585"/>
          </a:xfrm>
          <a:prstGeom prst="rect">
            <a:avLst/>
          </a:prstGeom>
        </p:spPr>
      </p:pic>
      <p:sp>
        <p:nvSpPr>
          <p:cNvPr id="1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3</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15" name="组合 8"/>
          <p:cNvGrpSpPr/>
          <p:nvPr/>
        </p:nvGrpSpPr>
        <p:grpSpPr>
          <a:xfrm>
            <a:off x="212023" y="97836"/>
            <a:ext cx="805284" cy="325666"/>
            <a:chOff x="4478338" y="1241901"/>
            <a:chExt cx="3238500" cy="1309688"/>
          </a:xfrm>
        </p:grpSpPr>
        <p:sp>
          <p:nvSpPr>
            <p:cNvPr id="16" name="Freeform 1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1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18" name="组合 13"/>
          <p:cNvGrpSpPr/>
          <p:nvPr/>
        </p:nvGrpSpPr>
        <p:grpSpPr>
          <a:xfrm>
            <a:off x="212023" y="735968"/>
            <a:ext cx="805284" cy="326456"/>
            <a:chOff x="4478338" y="3976688"/>
            <a:chExt cx="3238500" cy="1312863"/>
          </a:xfrm>
        </p:grpSpPr>
        <p:sp>
          <p:nvSpPr>
            <p:cNvPr id="1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1"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100455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36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4</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3105337" cy="1222681"/>
            <a:chOff x="6735410" y="4078995"/>
            <a:chExt cx="3105337" cy="1222681"/>
          </a:xfrm>
        </p:grpSpPr>
        <p:sp>
          <p:nvSpPr>
            <p:cNvPr id="26" name="矩形 25"/>
            <p:cNvSpPr/>
            <p:nvPr/>
          </p:nvSpPr>
          <p:spPr>
            <a:xfrm>
              <a:off x="6735410" y="4078995"/>
              <a:ext cx="3105337" cy="707886"/>
            </a:xfrm>
            <a:prstGeom prst="rect">
              <a:avLst/>
            </a:prstGeom>
          </p:spPr>
          <p:txBody>
            <a:bodyPr wrap="none">
              <a:spAutoFit/>
            </a:bodyPr>
            <a:lstStyle/>
            <a:p>
              <a:pPr lvl="0"/>
              <a:r>
                <a:rPr lang="en-US" altLang="zh-CN" sz="4000" cap="all" smtClean="0">
                  <a:ea typeface="迷你简菱心" panose="02010609000101010101" pitchFamily="49" charset="-122"/>
                  <a:cs typeface="+mn-ea"/>
                  <a:sym typeface="+mn-lt"/>
                </a:rPr>
                <a:t>The Use case</a:t>
              </a:r>
              <a:endParaRPr lang="en-US" altLang="zh-CN" sz="4000" cap="all" dirty="0">
                <a:ea typeface="迷你简菱心" panose="02010609000101010101" pitchFamily="49" charset="-122"/>
                <a:cs typeface="+mn-ea"/>
                <a:sym typeface="+mn-lt"/>
              </a:endParaRP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32669019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719154"/>
            <a:ext cx="4665764" cy="1369300"/>
            <a:chOff x="6735410" y="3932376"/>
            <a:chExt cx="4665764" cy="1369300"/>
          </a:xfrm>
        </p:grpSpPr>
        <p:sp>
          <p:nvSpPr>
            <p:cNvPr id="26" name="矩形 25"/>
            <p:cNvSpPr/>
            <p:nvPr/>
          </p:nvSpPr>
          <p:spPr>
            <a:xfrm>
              <a:off x="6735410" y="3932376"/>
              <a:ext cx="4665764" cy="1015663"/>
            </a:xfrm>
            <a:prstGeom prst="rect">
              <a:avLst/>
            </a:prstGeom>
          </p:spPr>
          <p:txBody>
            <a:bodyPr wrap="none">
              <a:spAutoFit/>
            </a:bodyPr>
            <a:lstStyle/>
            <a:p>
              <a:pPr lvl="0"/>
              <a:r>
                <a:rPr lang="en-US" altLang="zh-CN" sz="6000" b="1" cap="all" smtClean="0">
                  <a:ea typeface="迷你简菱心" panose="02010609000101010101" pitchFamily="49" charset="-122"/>
                  <a:cs typeface="+mn-ea"/>
                  <a:sym typeface="+mn-lt"/>
                </a:rPr>
                <a:t>QUAN TRỌNG</a:t>
              </a:r>
              <a:endParaRPr lang="en-US" altLang="zh-CN" sz="6000" b="1" cap="all" dirty="0">
                <a:ea typeface="迷你简菱心" panose="02010609000101010101" pitchFamily="49" charset="-122"/>
                <a:cs typeface="+mn-ea"/>
                <a:sym typeface="+mn-lt"/>
              </a:endParaRP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21446390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42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14:presetBounceEnd="42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42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 presetClass="entr" presetSubtype="8" decel="100000" fill="hold" nodeType="withEffect">
                                      <p:stCondLst>
                                        <p:cond delay="10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1000" fill="hold"/>
                                            <p:tgtEl>
                                              <p:spTgt spid="25"/>
                                            </p:tgtEl>
                                            <p:attrNameLst>
                                              <p:attrName>ppt_x</p:attrName>
                                            </p:attrNameLst>
                                          </p:cBhvr>
                                          <p:tavLst>
                                            <p:tav tm="0">
                                              <p:val>
                                                <p:strVal val="0-#ppt_w/2"/>
                                              </p:val>
                                            </p:tav>
                                            <p:tav tm="100000">
                                              <p:val>
                                                <p:strVal val="#ppt_x"/>
                                              </p:val>
                                            </p:tav>
                                          </p:tavLst>
                                        </p:anim>
                                        <p:anim calcmode="lin" valueType="num">
                                          <p:cBhvr additive="base">
                                            <p:cTn id="28" dur="1000" fill="hold"/>
                                            <p:tgtEl>
                                              <p:spTgt spid="25"/>
                                            </p:tgtEl>
                                            <p:attrNameLst>
                                              <p:attrName>ppt_y</p:attrName>
                                            </p:attrNameLst>
                                          </p:cBhvr>
                                          <p:tavLst>
                                            <p:tav tm="0">
                                              <p:val>
                                                <p:strVal val="#ppt_y"/>
                                              </p:val>
                                            </p:tav>
                                            <p:tav tm="100000">
                                              <p:val>
                                                <p:strVal val="#ppt_y"/>
                                              </p:val>
                                            </p:tav>
                                          </p:tavLst>
                                        </p:anim>
                                        <p:set>
                                          <p:cBhvr>
                                            <p:cTn id="29" dur="1" fill="hold">
                                              <p:stCondLst>
                                                <p:cond delay="0"/>
                                              </p:stCondLst>
                                            </p:cTn>
                                            <p:tgtEl>
                                              <p:spTgt spid="25"/>
                                            </p:tgtEl>
                                            <p:attrNameLst>
                                              <p:attrName>style.visibility</p:attrName>
                                            </p:attrNameLst>
                                          </p:cBhvr>
                                          <p:to>
                                            <p:strVal val="visible"/>
                                          </p:to>
                                        </p:set>
                                        <p:anim to="" calcmode="lin" valueType="num">
                                          <p:cBhvr>
                                            <p:cTn id="30"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1"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2"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 presetClass="entr" presetSubtype="8" decel="100000" fill="hold" nodeType="withEffect">
                                      <p:stCondLst>
                                        <p:cond delay="10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1000" fill="hold"/>
                                            <p:tgtEl>
                                              <p:spTgt spid="25"/>
                                            </p:tgtEl>
                                            <p:attrNameLst>
                                              <p:attrName>ppt_x</p:attrName>
                                            </p:attrNameLst>
                                          </p:cBhvr>
                                          <p:tavLst>
                                            <p:tav tm="0">
                                              <p:val>
                                                <p:strVal val="0-#ppt_w/2"/>
                                              </p:val>
                                            </p:tav>
                                            <p:tav tm="100000">
                                              <p:val>
                                                <p:strVal val="#ppt_x"/>
                                              </p:val>
                                            </p:tav>
                                          </p:tavLst>
                                        </p:anim>
                                        <p:anim calcmode="lin" valueType="num">
                                          <p:cBhvr additive="base">
                                            <p:cTn id="28" dur="1000" fill="hold"/>
                                            <p:tgtEl>
                                              <p:spTgt spid="25"/>
                                            </p:tgtEl>
                                            <p:attrNameLst>
                                              <p:attrName>ppt_y</p:attrName>
                                            </p:attrNameLst>
                                          </p:cBhvr>
                                          <p:tavLst>
                                            <p:tav tm="0">
                                              <p:val>
                                                <p:strVal val="#ppt_y"/>
                                              </p:val>
                                            </p:tav>
                                            <p:tav tm="100000">
                                              <p:val>
                                                <p:strVal val="#ppt_y"/>
                                              </p:val>
                                            </p:tav>
                                          </p:tavLst>
                                        </p:anim>
                                        <p:set>
                                          <p:cBhvr>
                                            <p:cTn id="29" dur="1" fill="hold">
                                              <p:stCondLst>
                                                <p:cond delay="0"/>
                                              </p:stCondLst>
                                            </p:cTn>
                                            <p:tgtEl>
                                              <p:spTgt spid="25"/>
                                            </p:tgtEl>
                                            <p:attrNameLst>
                                              <p:attrName>style.visibility</p:attrName>
                                            </p:attrNameLst>
                                          </p:cBhvr>
                                          <p:to>
                                            <p:strVal val="visible"/>
                                          </p:to>
                                        </p:set>
                                        <p:anim to="" calcmode="lin" valueType="num">
                                          <p:cBhvr>
                                            <p:cTn id="30"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1"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2"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9"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THE USE CASE</a:t>
            </a:r>
            <a:endParaRPr lang="en-US" sz="2800" b="1">
              <a:latin typeface="Times New Roman" panose="02020603050405020304" pitchFamily="18" charset="0"/>
              <a:cs typeface="Times New Roman" panose="02020603050405020304" pitchFamily="18" charset="0"/>
            </a:endParaRPr>
          </a:p>
        </p:txBody>
      </p:sp>
      <p:sp>
        <p:nvSpPr>
          <p:cNvPr id="4" name="AutoShape 3"/>
          <p:cNvSpPr>
            <a:spLocks noChangeAspect="1" noChangeArrowheads="1" noTextEdit="1"/>
          </p:cNvSpPr>
          <p:nvPr/>
        </p:nvSpPr>
        <p:spPr bwMode="auto">
          <a:xfrm>
            <a:off x="514350" y="3704210"/>
            <a:ext cx="2713482" cy="229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pic>
        <p:nvPicPr>
          <p:cNvPr id="25" name="Picture 2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45565" y="1222704"/>
            <a:ext cx="908383" cy="1249788"/>
          </a:xfrm>
          <a:prstGeom prst="rect">
            <a:avLst/>
          </a:prstGeom>
        </p:spPr>
      </p:pic>
      <p:pic>
        <p:nvPicPr>
          <p:cNvPr id="16" name="Picture 15"/>
          <p:cNvPicPr>
            <a:picLocks noChangeAspect="1"/>
          </p:cNvPicPr>
          <p:nvPr/>
        </p:nvPicPr>
        <p:blipFill>
          <a:blip r:embed="rId4">
            <a:clrChange>
              <a:clrFrom>
                <a:srgbClr val="FFFFFF"/>
              </a:clrFrom>
              <a:clrTo>
                <a:srgbClr val="FFFFFF">
                  <a:alpha val="0"/>
                </a:srgbClr>
              </a:clrTo>
            </a:clrChange>
          </a:blip>
          <a:stretch>
            <a:fillRect/>
          </a:stretch>
        </p:blipFill>
        <p:spPr>
          <a:xfrm>
            <a:off x="1877580" y="4013287"/>
            <a:ext cx="1444355" cy="1457729"/>
          </a:xfrm>
          <a:prstGeom prst="rect">
            <a:avLst/>
          </a:prstGeom>
        </p:spPr>
      </p:pic>
      <p:sp>
        <p:nvSpPr>
          <p:cNvPr id="35" name="TextBox 34"/>
          <p:cNvSpPr txBox="1"/>
          <p:nvPr/>
        </p:nvSpPr>
        <p:spPr>
          <a:xfrm>
            <a:off x="1927705" y="2626685"/>
            <a:ext cx="1344100" cy="461665"/>
          </a:xfrm>
          <a:prstGeom prst="rect">
            <a:avLst/>
          </a:prstGeom>
          <a:noFill/>
        </p:spPr>
        <p:txBody>
          <a:bodyPr wrap="square" rtlCol="0">
            <a:spAutoFit/>
          </a:bodyPr>
          <a:lstStyle/>
          <a:p>
            <a:pPr algn="ctr"/>
            <a:r>
              <a:rPr lang="en-US" sz="2400" smtClean="0">
                <a:latin typeface="Times New Roman" panose="02020603050405020304" pitchFamily="18" charset="0"/>
                <a:cs typeface="Times New Roman" panose="02020603050405020304" pitchFamily="18" charset="0"/>
              </a:rPr>
              <a:t>ACTOR</a:t>
            </a:r>
            <a:endParaRPr lang="en-US" sz="2400">
              <a:latin typeface="Times New Roman" panose="02020603050405020304" pitchFamily="18" charset="0"/>
              <a:cs typeface="Times New Roman" panose="02020603050405020304" pitchFamily="18" charset="0"/>
            </a:endParaRPr>
          </a:p>
        </p:txBody>
      </p:sp>
      <p:sp>
        <p:nvSpPr>
          <p:cNvPr id="36" name="TextBox 35"/>
          <p:cNvSpPr txBox="1"/>
          <p:nvPr/>
        </p:nvSpPr>
        <p:spPr>
          <a:xfrm>
            <a:off x="1634318" y="5407113"/>
            <a:ext cx="1930875" cy="830997"/>
          </a:xfrm>
          <a:prstGeom prst="rect">
            <a:avLst/>
          </a:prstGeom>
          <a:noFill/>
        </p:spPr>
        <p:txBody>
          <a:bodyPr wrap="square" rtlCol="0">
            <a:spAutoFit/>
          </a:bodyPr>
          <a:lstStyle/>
          <a:p>
            <a:pPr algn="ctr"/>
            <a:r>
              <a:rPr lang="en-US" sz="2400" smtClean="0">
                <a:latin typeface="Times New Roman" panose="02020603050405020304" pitchFamily="18" charset="0"/>
                <a:cs typeface="Times New Roman" panose="02020603050405020304" pitchFamily="18" charset="0"/>
              </a:rPr>
              <a:t>SCENARIOS </a:t>
            </a:r>
            <a:br>
              <a:rPr lang="en-US" sz="2400" smtClean="0">
                <a:latin typeface="Times New Roman" panose="02020603050405020304" pitchFamily="18" charset="0"/>
                <a:cs typeface="Times New Roman" panose="02020603050405020304" pitchFamily="18" charset="0"/>
              </a:rPr>
            </a:br>
            <a:endParaRPr lang="en-US" sz="2400">
              <a:latin typeface="Times New Roman" panose="02020603050405020304" pitchFamily="18" charset="0"/>
              <a:cs typeface="Times New Roman" panose="02020603050405020304" pitchFamily="18" charset="0"/>
            </a:endParaRPr>
          </a:p>
        </p:txBody>
      </p:sp>
      <p:sp>
        <p:nvSpPr>
          <p:cNvPr id="39" name="TextBox 38"/>
          <p:cNvSpPr txBox="1"/>
          <p:nvPr/>
        </p:nvSpPr>
        <p:spPr>
          <a:xfrm>
            <a:off x="3829377" y="1225825"/>
            <a:ext cx="5110135" cy="461665"/>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Issuing  bikes</a:t>
            </a:r>
            <a:endParaRPr lang="en-US" sz="2400">
              <a:latin typeface="Times New Roman" panose="02020603050405020304" pitchFamily="18" charset="0"/>
              <a:cs typeface="Times New Roman" panose="02020603050405020304" pitchFamily="18" charset="0"/>
            </a:endParaRPr>
          </a:p>
        </p:txBody>
      </p:sp>
      <p:sp>
        <p:nvSpPr>
          <p:cNvPr id="41" name="TextBox 40"/>
          <p:cNvSpPr txBox="1"/>
          <p:nvPr/>
        </p:nvSpPr>
        <p:spPr>
          <a:xfrm>
            <a:off x="3829375" y="1685188"/>
            <a:ext cx="5110135" cy="461665"/>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Maintain bike list</a:t>
            </a:r>
            <a:endParaRPr lang="en-US" sz="2400">
              <a:latin typeface="Times New Roman" panose="02020603050405020304" pitchFamily="18" charset="0"/>
              <a:cs typeface="Times New Roman" panose="02020603050405020304" pitchFamily="18" charset="0"/>
            </a:endParaRPr>
          </a:p>
        </p:txBody>
      </p:sp>
      <p:sp>
        <p:nvSpPr>
          <p:cNvPr id="42" name="TextBox 41"/>
          <p:cNvSpPr txBox="1"/>
          <p:nvPr/>
        </p:nvSpPr>
        <p:spPr>
          <a:xfrm>
            <a:off x="3829375" y="2146853"/>
            <a:ext cx="5110135" cy="461665"/>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Maintain customer list</a:t>
            </a:r>
            <a:endParaRPr lang="en-US" sz="2400">
              <a:latin typeface="Times New Roman" panose="02020603050405020304" pitchFamily="18" charset="0"/>
              <a:cs typeface="Times New Roman" panose="02020603050405020304" pitchFamily="18" charset="0"/>
            </a:endParaRPr>
          </a:p>
        </p:txBody>
      </p:sp>
      <p:sp>
        <p:nvSpPr>
          <p:cNvPr id="43" name="TextBox 42"/>
          <p:cNvSpPr txBox="1"/>
          <p:nvPr/>
        </p:nvSpPr>
        <p:spPr>
          <a:xfrm>
            <a:off x="3829375" y="2542282"/>
            <a:ext cx="5110135" cy="461665"/>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p:txBody>
      </p:sp>
      <p:pic>
        <p:nvPicPr>
          <p:cNvPr id="44" name="Picture 43"/>
          <p:cNvPicPr>
            <a:picLocks noChangeAspect="1"/>
          </p:cNvPicPr>
          <p:nvPr/>
        </p:nvPicPr>
        <p:blipFill>
          <a:blip r:embed="rId5"/>
          <a:stretch>
            <a:fillRect/>
          </a:stretch>
        </p:blipFill>
        <p:spPr>
          <a:xfrm>
            <a:off x="3829375" y="3399376"/>
            <a:ext cx="6218479" cy="3328452"/>
          </a:xfrm>
          <a:prstGeom prst="rect">
            <a:avLst/>
          </a:prstGeom>
        </p:spPr>
      </p:pic>
      <p:sp>
        <p:nvSpPr>
          <p:cNvPr id="21"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4</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2" name="组合 8"/>
          <p:cNvGrpSpPr/>
          <p:nvPr/>
        </p:nvGrpSpPr>
        <p:grpSpPr>
          <a:xfrm>
            <a:off x="212023" y="97836"/>
            <a:ext cx="805284" cy="325666"/>
            <a:chOff x="4478338" y="1241901"/>
            <a:chExt cx="3238500" cy="1309688"/>
          </a:xfrm>
        </p:grpSpPr>
        <p:sp>
          <p:nvSpPr>
            <p:cNvPr id="23" name="Freeform 22"/>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4"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6" name="组合 13"/>
          <p:cNvGrpSpPr/>
          <p:nvPr/>
        </p:nvGrpSpPr>
        <p:grpSpPr>
          <a:xfrm>
            <a:off x="212023" y="735968"/>
            <a:ext cx="805284" cy="326456"/>
            <a:chOff x="4478338" y="3976688"/>
            <a:chExt cx="3238500" cy="1312863"/>
          </a:xfrm>
        </p:grpSpPr>
        <p:sp>
          <p:nvSpPr>
            <p:cNvPr id="27"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8"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9"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72519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randombar(horizontal)">
                                      <p:cBhvr>
                                        <p:cTn id="10" dur="500"/>
                                        <p:tgtEl>
                                          <p:spTgt spid="35"/>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randombar(horizontal)">
                                      <p:cBhvr>
                                        <p:cTn id="14" dur="500"/>
                                        <p:tgtEl>
                                          <p:spTgt spid="39"/>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randombar(horizontal)">
                                      <p:cBhvr>
                                        <p:cTn id="18" dur="500"/>
                                        <p:tgtEl>
                                          <p:spTgt spid="41"/>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randombar(horizontal)">
                                      <p:cBhvr>
                                        <p:cTn id="22" dur="500"/>
                                        <p:tgtEl>
                                          <p:spTgt spid="42"/>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randombar(horizontal)">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par>
                          <p:cTn id="32" fill="hold">
                            <p:stCondLst>
                              <p:cond delay="500"/>
                            </p:stCondLst>
                            <p:childTnLst>
                              <p:par>
                                <p:cTn id="33" presetID="14" presetClass="entr" presetSubtype="10"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childTnLst>
                          </p:cTn>
                        </p:par>
                        <p:par>
                          <p:cTn id="36" fill="hold">
                            <p:stCondLst>
                              <p:cond delay="1000"/>
                            </p:stCondLst>
                            <p:childTnLst>
                              <p:par>
                                <p:cTn id="37" presetID="14" presetClass="entr" presetSubtype="1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randombar(horizontal)">
                                      <p:cBhvr>
                                        <p:cTn id="3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9" grpId="0"/>
      <p:bldP spid="41" grpId="0"/>
      <p:bldP spid="42" grpId="0"/>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738664"/>
          </a:xfrm>
          <a:prstGeom prst="rect">
            <a:avLst/>
          </a:prstGeom>
        </p:spPr>
        <p:txBody>
          <a:bodyPr wrap="square">
            <a:spAutoFit/>
          </a:bodyPr>
          <a:lstStyle/>
          <a:p>
            <a:pPr>
              <a:lnSpc>
                <a:spcPct val="150000"/>
              </a:lnSpc>
              <a:spcBef>
                <a:spcPts val="600"/>
              </a:spcBef>
              <a:spcAft>
                <a:spcPts val="600"/>
              </a:spcAft>
            </a:pPr>
            <a:r>
              <a:rPr lang="en-US" sz="2800" smtClean="0">
                <a:latin typeface="Times New Roman" panose="02020603050405020304" pitchFamily="18" charset="0"/>
                <a:cs typeface="Times New Roman" panose="02020603050405020304" pitchFamily="18" charset="0"/>
              </a:rPr>
              <a:t>THE USE CASE</a:t>
            </a:r>
            <a:endParaRPr lang="en-US" sz="2800">
              <a:latin typeface="Times New Roman" panose="02020603050405020304" pitchFamily="18" charset="0"/>
              <a:cs typeface="Times New Roman" panose="02020603050405020304" pitchFamily="18" charset="0"/>
            </a:endParaRPr>
          </a:p>
        </p:txBody>
      </p:sp>
      <p:grpSp>
        <p:nvGrpSpPr>
          <p:cNvPr id="15" name="组合 2"/>
          <p:cNvGrpSpPr/>
          <p:nvPr/>
        </p:nvGrpSpPr>
        <p:grpSpPr>
          <a:xfrm>
            <a:off x="240445" y="2787482"/>
            <a:ext cx="1802237" cy="1780596"/>
            <a:chOff x="2451108" y="2634884"/>
            <a:chExt cx="1802237" cy="1780596"/>
          </a:xfrm>
        </p:grpSpPr>
        <p:sp>
          <p:nvSpPr>
            <p:cNvPr id="16" name="矩形 3"/>
            <p:cNvSpPr/>
            <p:nvPr/>
          </p:nvSpPr>
          <p:spPr>
            <a:xfrm>
              <a:off x="2451108" y="2634884"/>
              <a:ext cx="1802237" cy="1780596"/>
            </a:xfrm>
            <a:prstGeom prst="rect">
              <a:avLst/>
            </a:pr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a typeface="方正清刻本悦宋简体" panose="02000000000000000000" pitchFamily="2" charset="-122"/>
              </a:endParaRPr>
            </a:p>
          </p:txBody>
        </p:sp>
        <p:sp>
          <p:nvSpPr>
            <p:cNvPr id="18" name="文本框 1"/>
            <p:cNvSpPr txBox="1"/>
            <p:nvPr/>
          </p:nvSpPr>
          <p:spPr>
            <a:xfrm>
              <a:off x="2605066" y="2863462"/>
              <a:ext cx="1494320" cy="1323439"/>
            </a:xfrm>
            <a:prstGeom prst="rect">
              <a:avLst/>
            </a:prstGeom>
            <a:noFill/>
          </p:spPr>
          <p:txBody>
            <a:bodyPr wrap="none" rtlCol="0">
              <a:spAutoFit/>
            </a:bodyPr>
            <a:lstStyle/>
            <a:p>
              <a:pPr algn="ctr"/>
              <a:r>
                <a:rPr lang="en-US" altLang="zh-CN" sz="4000" smtClean="0">
                  <a:solidFill>
                    <a:schemeClr val="bg1"/>
                  </a:solidFill>
                  <a:latin typeface="Times New Roman" panose="02020603050405020304" pitchFamily="18" charset="0"/>
                  <a:ea typeface="方正清刻本悦宋简体" panose="02000000000000000000" pitchFamily="2" charset="-122"/>
                  <a:cs typeface="Times New Roman" panose="02020603050405020304" pitchFamily="18" charset="0"/>
                </a:rPr>
                <a:t>USE </a:t>
              </a:r>
            </a:p>
            <a:p>
              <a:pPr algn="ctr"/>
              <a:r>
                <a:rPr lang="en-US" altLang="zh-CN" sz="4000" smtClean="0">
                  <a:solidFill>
                    <a:schemeClr val="bg1"/>
                  </a:solidFill>
                  <a:latin typeface="Times New Roman" panose="02020603050405020304" pitchFamily="18" charset="0"/>
                  <a:ea typeface="方正清刻本悦宋简体" panose="02000000000000000000" pitchFamily="2" charset="-122"/>
                  <a:cs typeface="Times New Roman" panose="02020603050405020304" pitchFamily="18" charset="0"/>
                </a:rPr>
                <a:t>CASE</a:t>
              </a:r>
              <a:endParaRPr lang="zh-CN" altLang="en-US" sz="4000" dirty="0">
                <a:solidFill>
                  <a:schemeClr val="bg1"/>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grpSp>
      <p:cxnSp>
        <p:nvCxnSpPr>
          <p:cNvPr id="31" name="Straight Connector 30"/>
          <p:cNvCxnSpPr/>
          <p:nvPr/>
        </p:nvCxnSpPr>
        <p:spPr>
          <a:xfrm>
            <a:off x="2617142" y="1475696"/>
            <a:ext cx="19213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628430" y="2912490"/>
            <a:ext cx="19213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605566" y="4417047"/>
            <a:ext cx="19213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617142" y="5888702"/>
            <a:ext cx="19213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617142" y="1475696"/>
            <a:ext cx="0" cy="4407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877249" y="1248197"/>
            <a:ext cx="6298519"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M</a:t>
            </a:r>
            <a:r>
              <a:rPr lang="en-US" sz="2400" smtClean="0">
                <a:latin typeface="Times New Roman" panose="02020603050405020304" pitchFamily="18" charset="0"/>
                <a:cs typeface="Times New Roman" panose="02020603050405020304" pitchFamily="18" charset="0"/>
              </a:rPr>
              <a:t>ô tả những </a:t>
            </a:r>
            <a:r>
              <a:rPr lang="en-US" sz="2400">
                <a:latin typeface="Times New Roman" panose="02020603050405020304" pitchFamily="18" charset="0"/>
                <a:cs typeface="Times New Roman" panose="02020603050405020304" pitchFamily="18" charset="0"/>
              </a:rPr>
              <a:t>gì hệ thống </a:t>
            </a:r>
            <a:r>
              <a:rPr lang="en-US" sz="2400" smtClean="0">
                <a:latin typeface="Times New Roman" panose="02020603050405020304" pitchFamily="18" charset="0"/>
                <a:cs typeface="Times New Roman" panose="02020603050405020304" pitchFamily="18" charset="0"/>
              </a:rPr>
              <a:t>làm, </a:t>
            </a:r>
            <a:r>
              <a:rPr lang="en-US" sz="2400">
                <a:latin typeface="Times New Roman" panose="02020603050405020304" pitchFamily="18" charset="0"/>
                <a:cs typeface="Times New Roman" panose="02020603050405020304" pitchFamily="18" charset="0"/>
              </a:rPr>
              <a:t>chức </a:t>
            </a:r>
            <a:r>
              <a:rPr lang="en-US" sz="2400" smtClean="0">
                <a:latin typeface="Times New Roman" panose="02020603050405020304" pitchFamily="18" charset="0"/>
                <a:cs typeface="Times New Roman" panose="02020603050405020304" pitchFamily="18" charset="0"/>
              </a:rPr>
              <a:t>năng hệ thống</a:t>
            </a:r>
            <a:endParaRPr lang="en-US" sz="2400">
              <a:latin typeface="Times New Roman" panose="02020603050405020304" pitchFamily="18" charset="0"/>
              <a:cs typeface="Times New Roman" panose="02020603050405020304" pitchFamily="18" charset="0"/>
            </a:endParaRPr>
          </a:p>
        </p:txBody>
      </p:sp>
      <p:sp>
        <p:nvSpPr>
          <p:cNvPr id="40" name="Rectangle 39"/>
          <p:cNvSpPr/>
          <p:nvPr/>
        </p:nvSpPr>
        <p:spPr>
          <a:xfrm>
            <a:off x="4877249" y="2496991"/>
            <a:ext cx="5753681" cy="830997"/>
          </a:xfrm>
          <a:prstGeom prst="rect">
            <a:avLst/>
          </a:prstGeom>
        </p:spPr>
        <p:txBody>
          <a:bodyPr wrap="square">
            <a:spAutoFit/>
          </a:bodyPr>
          <a:lstStyle/>
          <a:p>
            <a:r>
              <a:rPr lang="en-US" sz="2400" smtClean="0">
                <a:latin typeface="Times New Roman" panose="02020603050405020304" pitchFamily="18" charset="0"/>
                <a:cs typeface="Times New Roman" panose="02020603050405020304" pitchFamily="18" charset="0"/>
              </a:rPr>
              <a:t>Phải </a:t>
            </a:r>
            <a:r>
              <a:rPr lang="en-US" sz="2400">
                <a:latin typeface="Times New Roman" panose="02020603050405020304" pitchFamily="18" charset="0"/>
                <a:cs typeface="Times New Roman" panose="02020603050405020304" pitchFamily="18" charset="0"/>
              </a:rPr>
              <a:t>mang lại một số lợi ích cho tác nhân liên quan đến nó - nó phải có mục tiêu</a:t>
            </a:r>
          </a:p>
        </p:txBody>
      </p:sp>
      <p:sp>
        <p:nvSpPr>
          <p:cNvPr id="41" name="Rectangle 40"/>
          <p:cNvSpPr/>
          <p:nvPr/>
        </p:nvSpPr>
        <p:spPr>
          <a:xfrm>
            <a:off x="4877249" y="4001548"/>
            <a:ext cx="6096000" cy="830997"/>
          </a:xfrm>
          <a:prstGeom prst="rect">
            <a:avLst/>
          </a:prstGeom>
        </p:spPr>
        <p:txBody>
          <a:bodyPr>
            <a:spAutoFit/>
          </a:bodyPr>
          <a:lstStyle/>
          <a:p>
            <a:r>
              <a:rPr lang="en-US" sz="2400" smtClean="0">
                <a:latin typeface="Times New Roman" panose="02020603050405020304" pitchFamily="18" charset="0"/>
                <a:cs typeface="Times New Roman" panose="02020603050405020304" pitchFamily="18" charset="0"/>
              </a:rPr>
              <a:t>Có </a:t>
            </a:r>
            <a:r>
              <a:rPr lang="en-US" sz="2400">
                <a:latin typeface="Times New Roman" panose="02020603050405020304" pitchFamily="18" charset="0"/>
                <a:cs typeface="Times New Roman" panose="02020603050405020304" pitchFamily="18" charset="0"/>
              </a:rPr>
              <a:t>một số kịch bản liên quan đến nó. Một số sẽ thành công, </a:t>
            </a:r>
            <a:r>
              <a:rPr lang="en-US" sz="2400" smtClean="0">
                <a:latin typeface="Times New Roman" panose="02020603050405020304" pitchFamily="18" charset="0"/>
                <a:cs typeface="Times New Roman" panose="02020603050405020304" pitchFamily="18" charset="0"/>
              </a:rPr>
              <a:t>một </a:t>
            </a:r>
            <a:r>
              <a:rPr lang="en-US" sz="2400">
                <a:latin typeface="Times New Roman" panose="02020603050405020304" pitchFamily="18" charset="0"/>
                <a:cs typeface="Times New Roman" panose="02020603050405020304" pitchFamily="18" charset="0"/>
              </a:rPr>
              <a:t>số thì không</a:t>
            </a:r>
          </a:p>
        </p:txBody>
      </p:sp>
      <p:sp>
        <p:nvSpPr>
          <p:cNvPr id="42" name="Rectangle 41"/>
          <p:cNvSpPr/>
          <p:nvPr/>
        </p:nvSpPr>
        <p:spPr>
          <a:xfrm>
            <a:off x="4807348" y="5288340"/>
            <a:ext cx="6438319" cy="1569660"/>
          </a:xfrm>
          <a:prstGeom prst="rect">
            <a:avLst/>
          </a:prstGeom>
        </p:spPr>
        <p:txBody>
          <a:bodyPr wrap="square">
            <a:spAutoFit/>
          </a:bodyPr>
          <a:lstStyle/>
          <a:p>
            <a:r>
              <a:rPr lang="en-US" sz="2400">
                <a:latin typeface="Times New Roman" panose="02020603050405020304" pitchFamily="18" charset="0"/>
                <a:cs typeface="Times New Roman" panose="02020603050405020304" pitchFamily="18" charset="0"/>
              </a:rPr>
              <a:t>Nhà phát triển phần mềm cần phải nhận thức được tất cả </a:t>
            </a:r>
            <a:r>
              <a:rPr lang="en-US" sz="2400" smtClean="0">
                <a:latin typeface="Times New Roman" panose="02020603050405020304" pitchFamily="18" charset="0"/>
                <a:cs typeface="Times New Roman" panose="02020603050405020304" pitchFamily="18" charset="0"/>
              </a:rPr>
              <a:t>tình </a:t>
            </a:r>
            <a:r>
              <a:rPr lang="en-US" sz="2400">
                <a:latin typeface="Times New Roman" panose="02020603050405020304" pitchFamily="18" charset="0"/>
                <a:cs typeface="Times New Roman" panose="02020603050405020304" pitchFamily="18" charset="0"/>
              </a:rPr>
              <a:t>huống có thể xảy </a:t>
            </a:r>
            <a:r>
              <a:rPr lang="en-US" sz="2400" smtClean="0">
                <a:latin typeface="Times New Roman" panose="02020603050405020304" pitchFamily="18" charset="0"/>
                <a:cs typeface="Times New Roman" panose="02020603050405020304" pitchFamily="18" charset="0"/>
              </a:rPr>
              <a:t>ra và </a:t>
            </a:r>
            <a:r>
              <a:rPr lang="en-US" sz="2400">
                <a:latin typeface="Times New Roman" panose="02020603050405020304" pitchFamily="18" charset="0"/>
                <a:cs typeface="Times New Roman" panose="02020603050405020304" pitchFamily="18" charset="0"/>
              </a:rPr>
              <a:t>hệ thống phải có khả năng đối </a:t>
            </a:r>
            <a:r>
              <a:rPr lang="en-US" sz="2400" smtClean="0">
                <a:latin typeface="Times New Roman" panose="02020603050405020304" pitchFamily="18" charset="0"/>
                <a:cs typeface="Times New Roman" panose="02020603050405020304" pitchFamily="18" charset="0"/>
              </a:rPr>
              <a:t>phó, phản </a:t>
            </a:r>
            <a:r>
              <a:rPr lang="en-US" sz="2400">
                <a:latin typeface="Times New Roman" panose="02020603050405020304" pitchFamily="18" charset="0"/>
                <a:cs typeface="Times New Roman" panose="02020603050405020304" pitchFamily="18" charset="0"/>
              </a:rPr>
              <a:t>hồi phù hợp</a:t>
            </a:r>
            <a:endParaRPr lang="en-US" sz="2400" smtClean="0">
              <a:latin typeface="Times New Roman" panose="02020603050405020304" pitchFamily="18" charset="0"/>
              <a:cs typeface="Times New Roman" panose="02020603050405020304" pitchFamily="18" charset="0"/>
            </a:endParaRPr>
          </a:p>
          <a:p>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cxnSp>
        <p:nvCxnSpPr>
          <p:cNvPr id="44" name="Straight Connector 43"/>
          <p:cNvCxnSpPr/>
          <p:nvPr/>
        </p:nvCxnSpPr>
        <p:spPr>
          <a:xfrm>
            <a:off x="2042682" y="3677780"/>
            <a:ext cx="56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4</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7515947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out)">
                                      <p:cBhvr>
                                        <p:cTn id="7" dur="2000"/>
                                        <p:tgtEl>
                                          <p:spTgt spid="15"/>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par>
                                <p:cTn id="12" presetID="22" presetClass="entr" presetSubtype="8" fill="hold" nodeType="withEffect">
                                  <p:stCondLst>
                                    <p:cond delay="400"/>
                                  </p:stCondLst>
                                  <p:childTnLst>
                                    <p:set>
                                      <p:cBhvr>
                                        <p:cTn id="13" dur="1" fill="hold">
                                          <p:stCondLst>
                                            <p:cond delay="0"/>
                                          </p:stCondLst>
                                        </p:cTn>
                                        <p:tgtEl>
                                          <p:spTgt spid="37"/>
                                        </p:tgtEl>
                                        <p:attrNameLst>
                                          <p:attrName>style.visibility</p:attrName>
                                        </p:attrNameLst>
                                      </p:cBhvr>
                                      <p:to>
                                        <p:strVal val="visible"/>
                                      </p:to>
                                    </p:set>
                                    <p:animEffect transition="in" filter="wipe(left)">
                                      <p:cBhvr>
                                        <p:cTn id="14" dur="500"/>
                                        <p:tgtEl>
                                          <p:spTgt spid="37"/>
                                        </p:tgtEl>
                                      </p:cBhvr>
                                    </p:animEffect>
                                  </p:childTnLst>
                                </p:cTn>
                              </p:par>
                            </p:childTnLst>
                          </p:cTn>
                        </p:par>
                        <p:par>
                          <p:cTn id="15" fill="hold">
                            <p:stCondLst>
                              <p:cond delay="2900"/>
                            </p:stCondLst>
                            <p:childTnLst>
                              <p:par>
                                <p:cTn id="16" presetID="22" presetClass="entr" presetSubtype="8"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3400"/>
                            </p:stCondLst>
                            <p:childTnLst>
                              <p:par>
                                <p:cTn id="20" presetID="22" presetClass="entr" presetSubtype="8" fill="hold" nodeType="afterEffect">
                                  <p:stCondLst>
                                    <p:cond delay="0"/>
                                  </p:stCondLst>
                                  <p:childTnLst>
                                    <p:set>
                                      <p:cBhvr>
                                        <p:cTn id="21" dur="1" fill="hold">
                                          <p:stCondLst>
                                            <p:cond delay="0"/>
                                          </p:stCondLst>
                                        </p:cTn>
                                        <p:tgtEl>
                                          <p:spTgt spid="39">
                                            <p:txEl>
                                              <p:pRg st="0" end="0"/>
                                            </p:txEl>
                                          </p:spTgt>
                                        </p:tgtEl>
                                        <p:attrNameLst>
                                          <p:attrName>style.visibility</p:attrName>
                                        </p:attrNameLst>
                                      </p:cBhvr>
                                      <p:to>
                                        <p:strVal val="visible"/>
                                      </p:to>
                                    </p:set>
                                    <p:animEffect transition="in" filter="wipe(left)">
                                      <p:cBhvr>
                                        <p:cTn id="22" dur="500"/>
                                        <p:tgtEl>
                                          <p:spTgt spid="39">
                                            <p:txEl>
                                              <p:pRg st="0" end="0"/>
                                            </p:txEl>
                                          </p:spTgt>
                                        </p:tgtEl>
                                      </p:cBhvr>
                                    </p:animEffect>
                                  </p:childTnLst>
                                </p:cTn>
                              </p:par>
                            </p:childTnLst>
                          </p:cTn>
                        </p:par>
                        <p:par>
                          <p:cTn id="23" fill="hold">
                            <p:stCondLst>
                              <p:cond delay="3900"/>
                            </p:stCondLst>
                            <p:childTnLst>
                              <p:par>
                                <p:cTn id="24" presetID="2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4400"/>
                            </p:stCondLst>
                            <p:childTnLst>
                              <p:par>
                                <p:cTn id="28" presetID="22" presetClass="entr" presetSubtype="8"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500"/>
                                        <p:tgtEl>
                                          <p:spTgt spid="40"/>
                                        </p:tgtEl>
                                      </p:cBhvr>
                                    </p:animEffect>
                                  </p:childTnLst>
                                </p:cTn>
                              </p:par>
                            </p:childTnLst>
                          </p:cTn>
                        </p:par>
                        <p:par>
                          <p:cTn id="31" fill="hold">
                            <p:stCondLst>
                              <p:cond delay="4900"/>
                            </p:stCondLst>
                            <p:childTnLst>
                              <p:par>
                                <p:cTn id="32" presetID="22" presetClass="entr" presetSubtype="8"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5400"/>
                            </p:stCondLst>
                            <p:childTnLst>
                              <p:par>
                                <p:cTn id="36" presetID="22" presetClass="entr" presetSubtype="8"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par>
                          <p:cTn id="39" fill="hold">
                            <p:stCondLst>
                              <p:cond delay="5900"/>
                            </p:stCondLst>
                            <p:childTnLst>
                              <p:par>
                                <p:cTn id="40" presetID="22" presetClass="entr" presetSubtype="8"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6400"/>
                            </p:stCondLst>
                            <p:childTnLst>
                              <p:par>
                                <p:cTn id="44" presetID="22" presetClass="entr" presetSubtype="8"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5</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5315045" cy="1222681"/>
            <a:chOff x="6735410" y="4078995"/>
            <a:chExt cx="5315045" cy="1222681"/>
          </a:xfrm>
        </p:grpSpPr>
        <p:sp>
          <p:nvSpPr>
            <p:cNvPr id="26" name="矩形 25"/>
            <p:cNvSpPr/>
            <p:nvPr/>
          </p:nvSpPr>
          <p:spPr>
            <a:xfrm>
              <a:off x="6735410" y="4078995"/>
              <a:ext cx="5315045" cy="707886"/>
            </a:xfrm>
            <a:prstGeom prst="rect">
              <a:avLst/>
            </a:prstGeom>
          </p:spPr>
          <p:txBody>
            <a:bodyPr wrap="none">
              <a:spAutoFit/>
            </a:bodyPr>
            <a:lstStyle/>
            <a:p>
              <a:pPr lvl="0"/>
              <a:r>
                <a:rPr lang="en-US" altLang="zh-CN" sz="4000" cap="all" smtClean="0">
                  <a:ea typeface="迷你简菱心" panose="02010609000101010101" pitchFamily="49" charset="-122"/>
                  <a:cs typeface="+mn-ea"/>
                  <a:sym typeface="+mn-lt"/>
                </a:rPr>
                <a:t>Use case descriptionS</a:t>
              </a:r>
              <a:endParaRPr lang="en-US" altLang="zh-CN" sz="4000" cap="all" dirty="0">
                <a:ea typeface="迷你简菱心" panose="02010609000101010101" pitchFamily="49" charset="-122"/>
                <a:cs typeface="+mn-ea"/>
                <a:sym typeface="+mn-lt"/>
              </a:endParaRP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566320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DESCRIPTIONS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5</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94" name="椭圆 1"/>
          <p:cNvSpPr/>
          <p:nvPr/>
        </p:nvSpPr>
        <p:spPr>
          <a:xfrm>
            <a:off x="4280773" y="2500752"/>
            <a:ext cx="3396012" cy="3396012"/>
          </a:xfrm>
          <a:prstGeom prst="ellipse">
            <a:avLst/>
          </a:prstGeom>
          <a:noFill/>
          <a:ln w="12700" cap="rnd">
            <a:solidFill>
              <a:schemeClr val="tx1"/>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5" name="任意多边形 15"/>
          <p:cNvSpPr/>
          <p:nvPr/>
        </p:nvSpPr>
        <p:spPr>
          <a:xfrm>
            <a:off x="6862672" y="2403068"/>
            <a:ext cx="3673248" cy="312856"/>
          </a:xfrm>
          <a:custGeom>
            <a:avLst/>
            <a:gdLst>
              <a:gd name="connsiteX0" fmla="*/ 0 w 800100"/>
              <a:gd name="connsiteY0" fmla="*/ 152400 h 152400"/>
              <a:gd name="connsiteX1" fmla="*/ 152400 w 800100"/>
              <a:gd name="connsiteY1" fmla="*/ 0 h 152400"/>
              <a:gd name="connsiteX2" fmla="*/ 800100 w 800100"/>
              <a:gd name="connsiteY2" fmla="*/ 0 h 152400"/>
              <a:gd name="connsiteX0" fmla="*/ 0 w 776287"/>
              <a:gd name="connsiteY0" fmla="*/ 133350 h 133350"/>
              <a:gd name="connsiteX1" fmla="*/ 128587 w 776287"/>
              <a:gd name="connsiteY1" fmla="*/ 0 h 133350"/>
              <a:gd name="connsiteX2" fmla="*/ 776287 w 776287"/>
              <a:gd name="connsiteY2" fmla="*/ 0 h 133350"/>
            </a:gdLst>
            <a:ahLst/>
            <a:cxnLst>
              <a:cxn ang="0">
                <a:pos x="connsiteX0" y="connsiteY0"/>
              </a:cxn>
              <a:cxn ang="0">
                <a:pos x="connsiteX1" y="connsiteY1"/>
              </a:cxn>
              <a:cxn ang="0">
                <a:pos x="connsiteX2" y="connsiteY2"/>
              </a:cxn>
            </a:cxnLst>
            <a:rect l="l" t="t" r="r" b="b"/>
            <a:pathLst>
              <a:path w="776287" h="133350">
                <a:moveTo>
                  <a:pt x="0" y="133350"/>
                </a:moveTo>
                <a:lnTo>
                  <a:pt x="128587" y="0"/>
                </a:lnTo>
                <a:lnTo>
                  <a:pt x="776287" y="0"/>
                </a:lnTo>
              </a:path>
            </a:pathLst>
          </a:custGeom>
          <a:noFill/>
          <a:ln w="15875" cap="rnd">
            <a:solidFill>
              <a:srgbClr val="00B050"/>
            </a:solidFill>
            <a:prstDash val="sysDash"/>
            <a:headEnd type="oval" w="sm" len="sm"/>
            <a:tailEnd type="oval" w="sm" len="sm"/>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6" name="任意多边形 16"/>
          <p:cNvSpPr/>
          <p:nvPr/>
        </p:nvSpPr>
        <p:spPr>
          <a:xfrm>
            <a:off x="7407796" y="5112385"/>
            <a:ext cx="3128123" cy="1304056"/>
          </a:xfrm>
          <a:custGeom>
            <a:avLst/>
            <a:gdLst>
              <a:gd name="connsiteX0" fmla="*/ 0 w 1435100"/>
              <a:gd name="connsiteY0" fmla="*/ 0 h 1409700"/>
              <a:gd name="connsiteX1" fmla="*/ 266700 w 1435100"/>
              <a:gd name="connsiteY1" fmla="*/ 279400 h 1409700"/>
              <a:gd name="connsiteX2" fmla="*/ 266700 w 1435100"/>
              <a:gd name="connsiteY2" fmla="*/ 1409700 h 1409700"/>
              <a:gd name="connsiteX3" fmla="*/ 1435100 w 1435100"/>
              <a:gd name="connsiteY3" fmla="*/ 1409700 h 1409700"/>
              <a:gd name="connsiteX0" fmla="*/ 0 w 1393825"/>
              <a:gd name="connsiteY0" fmla="*/ 0 h 1371600"/>
              <a:gd name="connsiteX1" fmla="*/ 225425 w 1393825"/>
              <a:gd name="connsiteY1" fmla="*/ 241300 h 1371600"/>
              <a:gd name="connsiteX2" fmla="*/ 225425 w 1393825"/>
              <a:gd name="connsiteY2" fmla="*/ 1371600 h 1371600"/>
              <a:gd name="connsiteX3" fmla="*/ 1393825 w 1393825"/>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1393825" h="1371600">
                <a:moveTo>
                  <a:pt x="0" y="0"/>
                </a:moveTo>
                <a:lnTo>
                  <a:pt x="225425" y="241300"/>
                </a:lnTo>
                <a:lnTo>
                  <a:pt x="225425" y="1371600"/>
                </a:lnTo>
                <a:lnTo>
                  <a:pt x="1393825" y="1371600"/>
                </a:lnTo>
              </a:path>
            </a:pathLst>
          </a:custGeom>
          <a:noFill/>
          <a:ln w="15875" cap="rnd">
            <a:solidFill>
              <a:schemeClr val="accent2"/>
            </a:solidFill>
            <a:prstDash val="sysDash"/>
            <a:headEnd type="oval" w="sm" len="sm"/>
            <a:tailEnd type="oval" w="sm" len="sm"/>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7" name="任意多边形 17"/>
          <p:cNvSpPr/>
          <p:nvPr/>
        </p:nvSpPr>
        <p:spPr>
          <a:xfrm>
            <a:off x="1737360" y="5378802"/>
            <a:ext cx="2980981" cy="517962"/>
          </a:xfrm>
          <a:custGeom>
            <a:avLst/>
            <a:gdLst>
              <a:gd name="connsiteX0" fmla="*/ 1752600 w 1752600"/>
              <a:gd name="connsiteY0" fmla="*/ 0 h 495300"/>
              <a:gd name="connsiteX1" fmla="*/ 1314450 w 1752600"/>
              <a:gd name="connsiteY1" fmla="*/ 438150 h 495300"/>
              <a:gd name="connsiteX2" fmla="*/ 0 w 1752600"/>
              <a:gd name="connsiteY2" fmla="*/ 438150 h 495300"/>
              <a:gd name="connsiteX3" fmla="*/ 0 w 1752600"/>
              <a:gd name="connsiteY3" fmla="*/ 495300 h 495300"/>
              <a:gd name="connsiteX0" fmla="*/ 1752600 w 1752600"/>
              <a:gd name="connsiteY0" fmla="*/ 0 h 438150"/>
              <a:gd name="connsiteX1" fmla="*/ 1314450 w 1752600"/>
              <a:gd name="connsiteY1" fmla="*/ 438150 h 438150"/>
              <a:gd name="connsiteX2" fmla="*/ 0 w 1752600"/>
              <a:gd name="connsiteY2" fmla="*/ 438150 h 438150"/>
              <a:gd name="connsiteX0" fmla="*/ 1981200 w 1981200"/>
              <a:gd name="connsiteY0" fmla="*/ 0 h 438150"/>
              <a:gd name="connsiteX1" fmla="*/ 1543050 w 1981200"/>
              <a:gd name="connsiteY1" fmla="*/ 438150 h 438150"/>
              <a:gd name="connsiteX2" fmla="*/ 0 w 1981200"/>
              <a:gd name="connsiteY2" fmla="*/ 438150 h 438150"/>
              <a:gd name="connsiteX0" fmla="*/ 1935480 w 1935480"/>
              <a:gd name="connsiteY0" fmla="*/ 0 h 392430"/>
              <a:gd name="connsiteX1" fmla="*/ 1543050 w 1935480"/>
              <a:gd name="connsiteY1" fmla="*/ 392430 h 392430"/>
              <a:gd name="connsiteX2" fmla="*/ 0 w 1935480"/>
              <a:gd name="connsiteY2" fmla="*/ 392430 h 392430"/>
            </a:gdLst>
            <a:ahLst/>
            <a:cxnLst>
              <a:cxn ang="0">
                <a:pos x="connsiteX0" y="connsiteY0"/>
              </a:cxn>
              <a:cxn ang="0">
                <a:pos x="connsiteX1" y="connsiteY1"/>
              </a:cxn>
              <a:cxn ang="0">
                <a:pos x="connsiteX2" y="connsiteY2"/>
              </a:cxn>
            </a:cxnLst>
            <a:rect l="l" t="t" r="r" b="b"/>
            <a:pathLst>
              <a:path w="1935480" h="392430">
                <a:moveTo>
                  <a:pt x="1935480" y="0"/>
                </a:moveTo>
                <a:lnTo>
                  <a:pt x="1543050" y="392430"/>
                </a:lnTo>
                <a:lnTo>
                  <a:pt x="0" y="392430"/>
                </a:lnTo>
              </a:path>
            </a:pathLst>
          </a:custGeom>
          <a:noFill/>
          <a:ln w="15875" cap="rnd">
            <a:solidFill>
              <a:schemeClr val="accent3"/>
            </a:solidFill>
            <a:prstDash val="sysDash"/>
            <a:headEnd type="oval" w="sm" len="sm"/>
            <a:tailEnd type="oval" w="sm" len="sm"/>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8" name="任意多边形 18"/>
          <p:cNvSpPr/>
          <p:nvPr/>
        </p:nvSpPr>
        <p:spPr>
          <a:xfrm>
            <a:off x="1421638" y="3204513"/>
            <a:ext cx="3143928" cy="490834"/>
          </a:xfrm>
          <a:custGeom>
            <a:avLst/>
            <a:gdLst>
              <a:gd name="connsiteX0" fmla="*/ 1625600 w 1625600"/>
              <a:gd name="connsiteY0" fmla="*/ 0 h 254000"/>
              <a:gd name="connsiteX1" fmla="*/ 1384300 w 1625600"/>
              <a:gd name="connsiteY1" fmla="*/ 254000 h 254000"/>
              <a:gd name="connsiteX2" fmla="*/ 0 w 1625600"/>
              <a:gd name="connsiteY2" fmla="*/ 254000 h 254000"/>
            </a:gdLst>
            <a:ahLst/>
            <a:cxnLst>
              <a:cxn ang="0">
                <a:pos x="connsiteX0" y="connsiteY0"/>
              </a:cxn>
              <a:cxn ang="0">
                <a:pos x="connsiteX1" y="connsiteY1"/>
              </a:cxn>
              <a:cxn ang="0">
                <a:pos x="connsiteX2" y="connsiteY2"/>
              </a:cxn>
            </a:cxnLst>
            <a:rect l="l" t="t" r="r" b="b"/>
            <a:pathLst>
              <a:path w="1625600" h="254000">
                <a:moveTo>
                  <a:pt x="1625600" y="0"/>
                </a:moveTo>
                <a:lnTo>
                  <a:pt x="1384300" y="254000"/>
                </a:lnTo>
                <a:lnTo>
                  <a:pt x="0" y="254000"/>
                </a:lnTo>
              </a:path>
            </a:pathLst>
          </a:custGeom>
          <a:noFill/>
          <a:ln w="15875" cap="rnd">
            <a:solidFill>
              <a:schemeClr val="accent1"/>
            </a:solidFill>
            <a:prstDash val="sysDash"/>
            <a:headEnd type="oval" w="sm" len="sm"/>
            <a:tailEnd type="oval" w="sm" len="sm"/>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3" name="Rectangle 2"/>
          <p:cNvSpPr/>
          <p:nvPr/>
        </p:nvSpPr>
        <p:spPr>
          <a:xfrm>
            <a:off x="4514099" y="3506260"/>
            <a:ext cx="2929360" cy="1384995"/>
          </a:xfrm>
          <a:prstGeom prst="rect">
            <a:avLst/>
          </a:prstGeom>
        </p:spPr>
        <p:txBody>
          <a:bodyPr wrap="square">
            <a:spAutoFit/>
          </a:bodyPr>
          <a:lstStyle/>
          <a:p>
            <a:pPr algn="ctr">
              <a:lnSpc>
                <a:spcPct val="150000"/>
              </a:lnSpc>
              <a:spcBef>
                <a:spcPts val="600"/>
              </a:spcBef>
              <a:spcAft>
                <a:spcPts val="600"/>
              </a:spcAft>
            </a:pPr>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CASE </a:t>
            </a:r>
            <a:r>
              <a:rPr lang="en-US" sz="28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DESCRIPTIONS</a:t>
            </a:r>
            <a:endPar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4"/>
          <p:cNvSpPr/>
          <p:nvPr/>
        </p:nvSpPr>
        <p:spPr>
          <a:xfrm>
            <a:off x="-167069" y="2864350"/>
            <a:ext cx="4406567" cy="830997"/>
          </a:xfrm>
          <a:prstGeom prst="rect">
            <a:avLst/>
          </a:prstGeom>
        </p:spPr>
        <p:txBody>
          <a:bodyPr wrap="square">
            <a:spAutoFit/>
          </a:bodyPr>
          <a:lstStyle/>
          <a:p>
            <a:pPr algn="r"/>
            <a:r>
              <a:rPr lang="en-US" sz="2400" smtClean="0">
                <a:latin typeface="Times New Roman" panose="02020603050405020304" pitchFamily="18" charset="0"/>
                <a:cs typeface="Times New Roman" panose="02020603050405020304" pitchFamily="18" charset="0"/>
              </a:rPr>
              <a:t>Một </a:t>
            </a:r>
            <a:r>
              <a:rPr lang="en-US" sz="2400">
                <a:latin typeface="Times New Roman" panose="02020603050405020304" pitchFamily="18" charset="0"/>
                <a:cs typeface="Times New Roman" panose="02020603050405020304" pitchFamily="18" charset="0"/>
              </a:rPr>
              <a:t>tài liệu tường thuật mô </a:t>
            </a:r>
            <a:r>
              <a:rPr lang="en-US" sz="2400" smtClean="0">
                <a:latin typeface="Times New Roman" panose="02020603050405020304" pitchFamily="18" charset="0"/>
                <a:cs typeface="Times New Roman" panose="02020603050405020304" pitchFamily="18" charset="0"/>
              </a:rPr>
              <a:t>tả về </a:t>
            </a:r>
            <a:r>
              <a:rPr lang="en-US" sz="2400">
                <a:latin typeface="Times New Roman" panose="02020603050405020304" pitchFamily="18" charset="0"/>
                <a:cs typeface="Times New Roman" panose="02020603050405020304" pitchFamily="18" charset="0"/>
              </a:rPr>
              <a:t>chức năng cần thiết của use case</a:t>
            </a:r>
          </a:p>
        </p:txBody>
      </p:sp>
      <p:sp>
        <p:nvSpPr>
          <p:cNvPr id="6" name="Rectangle 5"/>
          <p:cNvSpPr/>
          <p:nvPr/>
        </p:nvSpPr>
        <p:spPr>
          <a:xfrm>
            <a:off x="6615448" y="1164690"/>
            <a:ext cx="5132856" cy="1200329"/>
          </a:xfrm>
          <a:prstGeom prst="rect">
            <a:avLst/>
          </a:prstGeom>
        </p:spPr>
        <p:txBody>
          <a:bodyPr wrap="square">
            <a:spAutoFit/>
          </a:bodyPr>
          <a:lstStyle/>
          <a:p>
            <a:pPr algn="just"/>
            <a:r>
              <a:rPr lang="en-US" sz="2400" smtClean="0">
                <a:latin typeface="Times New Roman" panose="02020603050405020304" pitchFamily="18" charset="0"/>
                <a:cs typeface="Times New Roman" panose="02020603050405020304" pitchFamily="18" charset="0"/>
              </a:rPr>
              <a:t>Một mô </a:t>
            </a:r>
            <a:r>
              <a:rPr lang="en-US" sz="2400">
                <a:latin typeface="Times New Roman" panose="02020603050405020304" pitchFamily="18" charset="0"/>
                <a:cs typeface="Times New Roman" panose="02020603050405020304" pitchFamily="18" charset="0"/>
              </a:rPr>
              <a:t>tả </a:t>
            </a:r>
            <a:r>
              <a:rPr lang="en-US" sz="2400" smtClean="0">
                <a:latin typeface="Times New Roman" panose="02020603050405020304" pitchFamily="18" charset="0"/>
                <a:cs typeface="Times New Roman" panose="02020603050405020304" pitchFamily="18" charset="0"/>
              </a:rPr>
              <a:t>chung chung </a:t>
            </a:r>
            <a:r>
              <a:rPr lang="en-US" sz="2400">
                <a:latin typeface="Times New Roman" panose="02020603050405020304" pitchFamily="18" charset="0"/>
                <a:cs typeface="Times New Roman" panose="02020603050405020304" pitchFamily="18" charset="0"/>
              </a:rPr>
              <a:t>về những gì thường xảy ra, quá trình thông thường của sự </a:t>
            </a:r>
            <a:r>
              <a:rPr lang="en-US" sz="2400" smtClean="0">
                <a:latin typeface="Times New Roman" panose="02020603050405020304" pitchFamily="18" charset="0"/>
                <a:cs typeface="Times New Roman" panose="02020603050405020304" pitchFamily="18" charset="0"/>
              </a:rPr>
              <a:t>kiện hoặc </a:t>
            </a:r>
            <a:r>
              <a:rPr lang="en-US" sz="2400">
                <a:latin typeface="Times New Roman" panose="02020603050405020304" pitchFamily="18" charset="0"/>
                <a:cs typeface="Times New Roman" panose="02020603050405020304" pitchFamily="18" charset="0"/>
              </a:rPr>
              <a:t>về bất kỳ biến thể </a:t>
            </a:r>
            <a:r>
              <a:rPr lang="en-US" sz="2400" smtClean="0">
                <a:latin typeface="Times New Roman" panose="02020603050405020304" pitchFamily="18" charset="0"/>
                <a:cs typeface="Times New Roman" panose="02020603050405020304" pitchFamily="18" charset="0"/>
              </a:rPr>
              <a:t>nào </a:t>
            </a:r>
            <a:endParaRPr lang="en-US" sz="2400">
              <a:latin typeface="Times New Roman" panose="02020603050405020304" pitchFamily="18" charset="0"/>
              <a:cs typeface="Times New Roman" panose="02020603050405020304" pitchFamily="18" charset="0"/>
            </a:endParaRPr>
          </a:p>
        </p:txBody>
      </p:sp>
      <p:sp>
        <p:nvSpPr>
          <p:cNvPr id="7" name="Rectangle 6"/>
          <p:cNvSpPr/>
          <p:nvPr/>
        </p:nvSpPr>
        <p:spPr>
          <a:xfrm>
            <a:off x="82673" y="5054594"/>
            <a:ext cx="4068750" cy="1200329"/>
          </a:xfrm>
          <a:prstGeom prst="rect">
            <a:avLst/>
          </a:prstGeom>
        </p:spPr>
        <p:txBody>
          <a:bodyPr wrap="square">
            <a:spAutoFit/>
          </a:bodyPr>
          <a:lstStyle/>
          <a:p>
            <a:pPr algn="r"/>
            <a:r>
              <a:rPr lang="en-US" sz="2400">
                <a:latin typeface="Times New Roman" panose="02020603050405020304" pitchFamily="18" charset="0"/>
                <a:cs typeface="Times New Roman" panose="02020603050405020304" pitchFamily="18" charset="0"/>
              </a:rPr>
              <a:t>High-level description </a:t>
            </a:r>
            <a:r>
              <a:rPr lang="en-US" sz="2400" smtClean="0">
                <a:latin typeface="Times New Roman" panose="02020603050405020304" pitchFamily="18" charset="0"/>
                <a:cs typeface="Times New Roman" panose="02020603050405020304" pitchFamily="18" charset="0"/>
              </a:rPr>
              <a:t>Expanded </a:t>
            </a:r>
            <a:r>
              <a:rPr lang="en-US" sz="2400">
                <a:latin typeface="Times New Roman" panose="02020603050405020304" pitchFamily="18" charset="0"/>
                <a:cs typeface="Times New Roman" panose="02020603050405020304" pitchFamily="18" charset="0"/>
              </a:rPr>
              <a:t>use case description </a:t>
            </a:r>
          </a:p>
          <a:p>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
        <p:nvSpPr>
          <p:cNvPr id="8" name="Rectangle 7"/>
          <p:cNvSpPr/>
          <p:nvPr/>
        </p:nvSpPr>
        <p:spPr>
          <a:xfrm>
            <a:off x="7935486" y="5181388"/>
            <a:ext cx="4256514" cy="1200329"/>
          </a:xfrm>
          <a:prstGeom prst="rect">
            <a:avLst/>
          </a:prstGeom>
        </p:spPr>
        <p:txBody>
          <a:bodyPr wrap="square">
            <a:spAutoFit/>
          </a:bodyPr>
          <a:lstStyle/>
          <a:p>
            <a:pPr algn="just">
              <a:defRPr/>
            </a:pPr>
            <a:r>
              <a:rPr lang="en-US" sz="2400">
                <a:latin typeface="Times New Roman" panose="02020603050405020304" pitchFamily="18" charset="0"/>
                <a:cs typeface="Times New Roman" panose="02020603050405020304" pitchFamily="18" charset="0"/>
              </a:rPr>
              <a:t>Mô tả được viết theo những gì hệ thống nên </a:t>
            </a:r>
            <a:r>
              <a:rPr lang="en-US" sz="2400" smtClean="0">
                <a:latin typeface="Times New Roman" panose="02020603050405020304" pitchFamily="18" charset="0"/>
                <a:cs typeface="Times New Roman" panose="02020603050405020304" pitchFamily="18" charset="0"/>
              </a:rPr>
              <a:t>làm - Mô </a:t>
            </a:r>
            <a:r>
              <a:rPr lang="en-US" sz="2400">
                <a:latin typeface="Times New Roman" panose="02020603050405020304" pitchFamily="18" charset="0"/>
                <a:cs typeface="Times New Roman" panose="02020603050405020304" pitchFamily="18" charset="0"/>
              </a:rPr>
              <a:t>tả hệ thống khi người dùng nhìn thấy nó </a:t>
            </a:r>
          </a:p>
        </p:txBody>
      </p:sp>
    </p:spTree>
    <p:extLst>
      <p:ext uri="{BB962C8B-B14F-4D97-AF65-F5344CB8AC3E}">
        <p14:creationId xmlns:p14="http://schemas.microsoft.com/office/powerpoint/2010/main" val="25173478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arn(inVertical)">
                                      <p:cBhvr>
                                        <p:cTn id="7" dur="500"/>
                                        <p:tgtEl>
                                          <p:spTgt spid="9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wipe(right)">
                                      <p:cBhvr>
                                        <p:cTn id="14" dur="500"/>
                                        <p:tgtEl>
                                          <p:spTgt spid="98"/>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left)">
                                      <p:cBhvr>
                                        <p:cTn id="22" dur="500"/>
                                        <p:tgtEl>
                                          <p:spTgt spid="95"/>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wipe(left)">
                                      <p:cBhvr>
                                        <p:cTn id="30" dur="500"/>
                                        <p:tgtEl>
                                          <p:spTgt spid="96"/>
                                        </p:tgtEl>
                                      </p:cBhvr>
                                    </p:animEffect>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3500"/>
                            </p:stCondLst>
                            <p:childTnLst>
                              <p:par>
                                <p:cTn id="36" presetID="22" presetClass="entr" presetSubtype="2" fill="hold" grpId="0" nodeType="after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wipe(right)">
                                      <p:cBhvr>
                                        <p:cTn id="38" dur="500"/>
                                        <p:tgtEl>
                                          <p:spTgt spid="97"/>
                                        </p:tgtEl>
                                      </p:cBhvr>
                                    </p:animEffect>
                                  </p:childTnLst>
                                </p:cTn>
                              </p:par>
                            </p:childTnLst>
                          </p:cTn>
                        </p:par>
                        <p:par>
                          <p:cTn id="39" fill="hold">
                            <p:stCondLst>
                              <p:cond delay="4000"/>
                            </p:stCondLst>
                            <p:childTnLst>
                              <p:par>
                                <p:cTn id="40" presetID="14" presetClass="entr" presetSubtype="10" fill="hold" nodeType="after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randombar(horizontal)">
                                      <p:cBhvr>
                                        <p:cTn id="42" dur="500"/>
                                        <p:tgtEl>
                                          <p:spTgt spid="7">
                                            <p:txEl>
                                              <p:pRg st="0" end="0"/>
                                            </p:txEl>
                                          </p:spTgt>
                                        </p:tgtEl>
                                      </p:cBhvr>
                                    </p:animEffect>
                                  </p:childTnLst>
                                </p:cTn>
                              </p:par>
                            </p:childTnLst>
                          </p:cTn>
                        </p:par>
                        <p:par>
                          <p:cTn id="43" fill="hold">
                            <p:stCondLst>
                              <p:cond delay="4500"/>
                            </p:stCondLst>
                            <p:childTnLst>
                              <p:par>
                                <p:cTn id="44" presetID="14" presetClass="entr" presetSubtype="10" fill="hold" nodeType="afterEffect">
                                  <p:stCondLst>
                                    <p:cond delay="0"/>
                                  </p:stCondLst>
                                  <p:childTnLst>
                                    <p:set>
                                      <p:cBhvr>
                                        <p:cTn id="45" dur="1" fill="hold">
                                          <p:stCondLst>
                                            <p:cond delay="0"/>
                                          </p:stCondLst>
                                        </p:cTn>
                                        <p:tgtEl>
                                          <p:spTgt spid="7">
                                            <p:txEl>
                                              <p:pRg st="1" end="1"/>
                                            </p:txEl>
                                          </p:spTgt>
                                        </p:tgtEl>
                                        <p:attrNameLst>
                                          <p:attrName>style.visibility</p:attrName>
                                        </p:attrNameLst>
                                      </p:cBhvr>
                                      <p:to>
                                        <p:strVal val="visible"/>
                                      </p:to>
                                    </p:set>
                                    <p:animEffect transition="in" filter="randombar(horizontal)">
                                      <p:cBhvr>
                                        <p:cTn id="4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3" grpId="0"/>
      <p:bldP spid="5" grpId="0"/>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DESCRIPTIONS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5</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3524579" y="2303229"/>
            <a:ext cx="5418290" cy="1973751"/>
          </a:xfrm>
          <a:prstGeom prst="rect">
            <a:avLst/>
          </a:prstGeom>
        </p:spPr>
      </p:pic>
      <p:sp>
        <p:nvSpPr>
          <p:cNvPr id="4" name="Rectangle 3"/>
          <p:cNvSpPr/>
          <p:nvPr/>
        </p:nvSpPr>
        <p:spPr>
          <a:xfrm>
            <a:off x="4530401" y="4575820"/>
            <a:ext cx="3406645" cy="461665"/>
          </a:xfrm>
          <a:prstGeom prst="rect">
            <a:avLst/>
          </a:prstGeom>
        </p:spPr>
        <p:txBody>
          <a:bodyPr wrap="square">
            <a:spAutoFit/>
          </a:bodyPr>
          <a:lstStyle/>
          <a:p>
            <a:pPr algn="ctr"/>
            <a:r>
              <a:rPr lang="en-US" sz="2400" b="1">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High-level </a:t>
            </a:r>
            <a:r>
              <a:rPr lang="en-US" sz="2400" b="1" smtClean="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description </a:t>
            </a:r>
            <a:endParaRPr lang="en-US" sz="2400" b="1">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5299759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DESCRIPTIONS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5</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3813814" y="852224"/>
            <a:ext cx="4564373" cy="5473999"/>
          </a:xfrm>
          <a:prstGeom prst="rect">
            <a:avLst/>
          </a:prstGeom>
        </p:spPr>
      </p:pic>
      <p:sp>
        <p:nvSpPr>
          <p:cNvPr id="3" name="Rectangle 2"/>
          <p:cNvSpPr/>
          <p:nvPr/>
        </p:nvSpPr>
        <p:spPr>
          <a:xfrm>
            <a:off x="3823504" y="6356235"/>
            <a:ext cx="4544992" cy="461665"/>
          </a:xfrm>
          <a:prstGeom prst="rect">
            <a:avLst/>
          </a:prstGeom>
        </p:spPr>
        <p:txBody>
          <a:bodyPr wrap="square">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Expanded </a:t>
            </a:r>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case </a:t>
            </a: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 </a:t>
            </a:r>
            <a:endPar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64930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6</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196537" y="2959185"/>
            <a:ext cx="6985438" cy="1222681"/>
            <a:chOff x="6735410" y="4078995"/>
            <a:chExt cx="6985438" cy="1222681"/>
          </a:xfrm>
        </p:grpSpPr>
        <p:sp>
          <p:nvSpPr>
            <p:cNvPr id="26" name="矩形 25"/>
            <p:cNvSpPr/>
            <p:nvPr/>
          </p:nvSpPr>
          <p:spPr>
            <a:xfrm>
              <a:off x="6735410" y="4078995"/>
              <a:ext cx="6985438" cy="707886"/>
            </a:xfrm>
            <a:prstGeom prst="rect">
              <a:avLst/>
            </a:prstGeom>
          </p:spPr>
          <p:txBody>
            <a:bodyPr wrap="square">
              <a:spAutoFit/>
            </a:bodyPr>
            <a:lstStyle/>
            <a:p>
              <a:pPr lvl="0"/>
              <a:r>
                <a:rPr lang="en-US" altLang="zh-CN" sz="4000" cap="all">
                  <a:ea typeface="迷你简菱心" panose="02010609000101010101" pitchFamily="49" charset="-122"/>
                  <a:cs typeface="+mn-ea"/>
                  <a:sym typeface="+mn-lt"/>
                </a:rPr>
                <a:t>ACTORS </a:t>
              </a:r>
              <a:r>
                <a:rPr lang="en-US" altLang="zh-CN" sz="4000" cap="all" smtClean="0">
                  <a:ea typeface="迷你简菱心" panose="02010609000101010101" pitchFamily="49" charset="-122"/>
                  <a:cs typeface="+mn-ea"/>
                  <a:sym typeface="+mn-lt"/>
                </a:rPr>
                <a:t>&amp; </a:t>
              </a:r>
              <a:r>
                <a:rPr lang="en-US" altLang="zh-CN" sz="4000" cap="all">
                  <a:ea typeface="迷你简菱心" panose="02010609000101010101" pitchFamily="49" charset="-122"/>
                  <a:cs typeface="+mn-ea"/>
                  <a:sym typeface="+mn-lt"/>
                </a:rPr>
                <a:t>ACTOR DESCRIPTIONS</a:t>
              </a: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15198429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Straight Connector 88"/>
          <p:cNvCxnSpPr/>
          <p:nvPr/>
        </p:nvCxnSpPr>
        <p:spPr>
          <a:xfrm>
            <a:off x="2745228" y="5227959"/>
            <a:ext cx="2246869" cy="0"/>
          </a:xfrm>
          <a:prstGeom prst="line">
            <a:avLst/>
          </a:prstGeom>
          <a:ln w="19050">
            <a:solidFill>
              <a:schemeClr val="tx1"/>
            </a:solidFill>
            <a:prstDash val="sysDash"/>
            <a:tailEnd type="oval" w="lg" len="lg"/>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3436288" y="3736616"/>
            <a:ext cx="2246869" cy="0"/>
          </a:xfrm>
          <a:prstGeom prst="line">
            <a:avLst/>
          </a:prstGeom>
          <a:ln w="19050">
            <a:solidFill>
              <a:schemeClr val="tx1"/>
            </a:solidFill>
            <a:prstDash val="sysDash"/>
            <a:tailEnd type="oval" w="lg" len="lg"/>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801671" y="2266275"/>
            <a:ext cx="2246869" cy="0"/>
          </a:xfrm>
          <a:prstGeom prst="line">
            <a:avLst/>
          </a:prstGeom>
          <a:ln w="19050">
            <a:solidFill>
              <a:schemeClr val="tx1"/>
            </a:solidFill>
            <a:prstDash val="sysDash"/>
            <a:tailEnd type="oval" w="lg" len="lg"/>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4" name="Rectangle 13"/>
          <p:cNvSpPr/>
          <p:nvPr/>
        </p:nvSpPr>
        <p:spPr>
          <a:xfrm>
            <a:off x="1070379" y="166274"/>
            <a:ext cx="6730958"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ACTORS AND ACTOR DESCRIPTIONS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6</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5348" y="2692423"/>
            <a:ext cx="1386898" cy="1908148"/>
          </a:xfrm>
          <a:prstGeom prst="rect">
            <a:avLst/>
          </a:prstGeom>
        </p:spPr>
      </p:pic>
      <p:sp>
        <p:nvSpPr>
          <p:cNvPr id="19" name="任意多边形 5"/>
          <p:cNvSpPr/>
          <p:nvPr/>
        </p:nvSpPr>
        <p:spPr>
          <a:xfrm>
            <a:off x="1326453" y="1868863"/>
            <a:ext cx="1867912" cy="3735506"/>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chemeClr val="bg1">
              <a:lumMod val="95000"/>
            </a:schemeClr>
          </a:solidFill>
          <a:ln>
            <a:no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6">
              <a:solidFill>
                <a:prstClr val="white"/>
              </a:solidFill>
              <a:latin typeface="Times New Roman" panose="02020603050405020304" pitchFamily="18" charset="0"/>
              <a:cs typeface="Times New Roman" panose="02020603050405020304" pitchFamily="18" charset="0"/>
            </a:endParaRPr>
          </a:p>
        </p:txBody>
      </p:sp>
      <p:grpSp>
        <p:nvGrpSpPr>
          <p:cNvPr id="54" name="组合 45"/>
          <p:cNvGrpSpPr/>
          <p:nvPr/>
        </p:nvGrpSpPr>
        <p:grpSpPr>
          <a:xfrm>
            <a:off x="1891254" y="1858042"/>
            <a:ext cx="949382" cy="787031"/>
            <a:chOff x="3116056" y="2467022"/>
            <a:chExt cx="876300" cy="726710"/>
          </a:xfrm>
        </p:grpSpPr>
        <p:grpSp>
          <p:nvGrpSpPr>
            <p:cNvPr id="55" name="组合 46"/>
            <p:cNvGrpSpPr/>
            <p:nvPr/>
          </p:nvGrpSpPr>
          <p:grpSpPr>
            <a:xfrm>
              <a:off x="3136435" y="2467022"/>
              <a:ext cx="819955" cy="726710"/>
              <a:chOff x="3295850" y="2263222"/>
              <a:chExt cx="2643765" cy="2343151"/>
            </a:xfrm>
          </p:grpSpPr>
          <p:sp>
            <p:nvSpPr>
              <p:cNvPr id="58"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72009" tIns="36005" rIns="72009" bIns="36005" numCol="1" anchor="t" anchorCtr="0" compatLnSpc="1">
                <a:prstTxWarp prst="textNoShape">
                  <a:avLst/>
                </a:prstTxWarp>
              </a:bodyPr>
              <a:lstStyle/>
              <a:p>
                <a:endParaRPr lang="zh-CN" altLang="en-US" sz="1496">
                  <a:solidFill>
                    <a:prstClr val="black"/>
                  </a:solidFill>
                  <a:latin typeface="Times New Roman" panose="02020603050405020304" pitchFamily="18" charset="0"/>
                  <a:cs typeface="Times New Roman" panose="02020603050405020304" pitchFamily="18" charset="0"/>
                </a:endParaRPr>
              </a:p>
            </p:txBody>
          </p:sp>
          <p:sp>
            <p:nvSpPr>
              <p:cNvPr id="60"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72009" tIns="36005" rIns="72009" bIns="36005" numCol="1" anchor="t" anchorCtr="0" compatLnSpc="1">
                <a:prstTxWarp prst="textNoShape">
                  <a:avLst/>
                </a:prstTxWarp>
              </a:bodyPr>
              <a:lstStyle/>
              <a:p>
                <a:endParaRPr lang="zh-CN" altLang="en-US" sz="1496">
                  <a:solidFill>
                    <a:prstClr val="black"/>
                  </a:solidFill>
                  <a:latin typeface="Times New Roman" panose="02020603050405020304" pitchFamily="18" charset="0"/>
                  <a:cs typeface="Times New Roman" panose="02020603050405020304" pitchFamily="18" charset="0"/>
                </a:endParaRPr>
              </a:p>
            </p:txBody>
          </p:sp>
        </p:grpSp>
        <p:sp>
          <p:nvSpPr>
            <p:cNvPr id="56" name="文本框 91"/>
            <p:cNvSpPr txBox="1"/>
            <p:nvPr/>
          </p:nvSpPr>
          <p:spPr>
            <a:xfrm>
              <a:off x="3116056" y="2645470"/>
              <a:ext cx="876300" cy="398573"/>
            </a:xfrm>
            <a:prstGeom prst="rect">
              <a:avLst/>
            </a:prstGeom>
            <a:noFill/>
          </p:spPr>
          <p:txBody>
            <a:bodyPr wrap="square" rtlCol="0">
              <a:spAutoFit/>
            </a:bodyPr>
            <a:lstStyle/>
            <a:p>
              <a:pPr algn="ctr"/>
              <a:endParaRPr lang="zh-CN" altLang="en-US" sz="2205" dirty="0">
                <a:solidFill>
                  <a:srgbClr val="01ACBE"/>
                </a:solidFill>
                <a:latin typeface="Times New Roman" panose="02020603050405020304" pitchFamily="18" charset="0"/>
                <a:cs typeface="Times New Roman" panose="02020603050405020304" pitchFamily="18" charset="0"/>
              </a:endParaRPr>
            </a:p>
          </p:txBody>
        </p:sp>
      </p:grpSp>
      <p:sp>
        <p:nvSpPr>
          <p:cNvPr id="3" name="Rectangle 2"/>
          <p:cNvSpPr/>
          <p:nvPr/>
        </p:nvSpPr>
        <p:spPr>
          <a:xfrm>
            <a:off x="5147180" y="1850776"/>
            <a:ext cx="5235311" cy="830997"/>
          </a:xfrm>
          <a:prstGeom prst="rect">
            <a:avLst/>
          </a:prstGeom>
        </p:spPr>
        <p:txBody>
          <a:bodyPr wrap="square">
            <a:spAutoFit/>
          </a:bodyPr>
          <a:lstStyle/>
          <a:p>
            <a:pPr algn="just"/>
            <a:r>
              <a:rPr lang="en-US" sz="2400">
                <a:latin typeface="Times New Roman" panose="02020603050405020304" pitchFamily="18" charset="0"/>
                <a:cs typeface="Times New Roman" panose="02020603050405020304" pitchFamily="18" charset="0"/>
              </a:rPr>
              <a:t>Tác nhân đại diện cho những người hoặc những thứ tương tác với hệ thống </a:t>
            </a:r>
          </a:p>
        </p:txBody>
      </p:sp>
      <p:grpSp>
        <p:nvGrpSpPr>
          <p:cNvPr id="78" name="组合 45"/>
          <p:cNvGrpSpPr/>
          <p:nvPr/>
        </p:nvGrpSpPr>
        <p:grpSpPr>
          <a:xfrm>
            <a:off x="2624511" y="3343100"/>
            <a:ext cx="949382" cy="787031"/>
            <a:chOff x="3116056" y="2467022"/>
            <a:chExt cx="876300" cy="726710"/>
          </a:xfrm>
        </p:grpSpPr>
        <p:grpSp>
          <p:nvGrpSpPr>
            <p:cNvPr id="79" name="组合 46"/>
            <p:cNvGrpSpPr/>
            <p:nvPr/>
          </p:nvGrpSpPr>
          <p:grpSpPr>
            <a:xfrm>
              <a:off x="3136435" y="2467022"/>
              <a:ext cx="819955" cy="726710"/>
              <a:chOff x="3295850" y="2263222"/>
              <a:chExt cx="2643765" cy="2343151"/>
            </a:xfrm>
          </p:grpSpPr>
          <p:sp>
            <p:nvSpPr>
              <p:cNvPr id="81"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72009" tIns="36005" rIns="72009" bIns="36005" numCol="1" anchor="t" anchorCtr="0" compatLnSpc="1">
                <a:prstTxWarp prst="textNoShape">
                  <a:avLst/>
                </a:prstTxWarp>
              </a:bodyPr>
              <a:lstStyle/>
              <a:p>
                <a:endParaRPr lang="zh-CN" altLang="en-US" sz="1496">
                  <a:solidFill>
                    <a:prstClr val="black"/>
                  </a:solidFill>
                  <a:latin typeface="Times New Roman" panose="02020603050405020304" pitchFamily="18" charset="0"/>
                  <a:cs typeface="Times New Roman" panose="02020603050405020304" pitchFamily="18" charset="0"/>
                </a:endParaRPr>
              </a:p>
            </p:txBody>
          </p:sp>
          <p:sp>
            <p:nvSpPr>
              <p:cNvPr id="82"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72009" tIns="36005" rIns="72009" bIns="36005" numCol="1" anchor="t" anchorCtr="0" compatLnSpc="1">
                <a:prstTxWarp prst="textNoShape">
                  <a:avLst/>
                </a:prstTxWarp>
              </a:bodyPr>
              <a:lstStyle/>
              <a:p>
                <a:endParaRPr lang="zh-CN" altLang="en-US" sz="1496">
                  <a:solidFill>
                    <a:prstClr val="black"/>
                  </a:solidFill>
                  <a:latin typeface="Times New Roman" panose="02020603050405020304" pitchFamily="18" charset="0"/>
                  <a:cs typeface="Times New Roman" panose="02020603050405020304" pitchFamily="18" charset="0"/>
                </a:endParaRPr>
              </a:p>
            </p:txBody>
          </p:sp>
        </p:grpSp>
        <p:sp>
          <p:nvSpPr>
            <p:cNvPr id="80" name="文本框 91"/>
            <p:cNvSpPr txBox="1"/>
            <p:nvPr/>
          </p:nvSpPr>
          <p:spPr>
            <a:xfrm>
              <a:off x="3116056" y="2645470"/>
              <a:ext cx="876300" cy="398573"/>
            </a:xfrm>
            <a:prstGeom prst="rect">
              <a:avLst/>
            </a:prstGeom>
            <a:noFill/>
          </p:spPr>
          <p:txBody>
            <a:bodyPr wrap="square" rtlCol="0">
              <a:spAutoFit/>
            </a:bodyPr>
            <a:lstStyle/>
            <a:p>
              <a:pPr algn="ctr"/>
              <a:endParaRPr lang="zh-CN" altLang="en-US" sz="2205" dirty="0">
                <a:solidFill>
                  <a:srgbClr val="01ACBE"/>
                </a:solidFill>
                <a:latin typeface="Times New Roman" panose="02020603050405020304" pitchFamily="18" charset="0"/>
                <a:cs typeface="Times New Roman" panose="02020603050405020304" pitchFamily="18" charset="0"/>
              </a:endParaRPr>
            </a:p>
          </p:txBody>
        </p:sp>
      </p:grpSp>
      <p:grpSp>
        <p:nvGrpSpPr>
          <p:cNvPr id="83" name="组合 45"/>
          <p:cNvGrpSpPr/>
          <p:nvPr/>
        </p:nvGrpSpPr>
        <p:grpSpPr>
          <a:xfrm>
            <a:off x="1882810" y="4711502"/>
            <a:ext cx="949382" cy="787031"/>
            <a:chOff x="3116056" y="2467022"/>
            <a:chExt cx="876300" cy="726710"/>
          </a:xfrm>
        </p:grpSpPr>
        <p:grpSp>
          <p:nvGrpSpPr>
            <p:cNvPr id="84" name="组合 46"/>
            <p:cNvGrpSpPr/>
            <p:nvPr/>
          </p:nvGrpSpPr>
          <p:grpSpPr>
            <a:xfrm>
              <a:off x="3136435" y="2467022"/>
              <a:ext cx="819955" cy="726710"/>
              <a:chOff x="3295850" y="2263222"/>
              <a:chExt cx="2643765" cy="2343151"/>
            </a:xfrm>
          </p:grpSpPr>
          <p:sp>
            <p:nvSpPr>
              <p:cNvPr id="86"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72009" tIns="36005" rIns="72009" bIns="36005" numCol="1" anchor="t" anchorCtr="0" compatLnSpc="1">
                <a:prstTxWarp prst="textNoShape">
                  <a:avLst/>
                </a:prstTxWarp>
              </a:bodyPr>
              <a:lstStyle/>
              <a:p>
                <a:endParaRPr lang="zh-CN" altLang="en-US" sz="1496">
                  <a:solidFill>
                    <a:prstClr val="black"/>
                  </a:solidFill>
                  <a:latin typeface="Times New Roman" panose="02020603050405020304" pitchFamily="18" charset="0"/>
                  <a:cs typeface="Times New Roman" panose="02020603050405020304" pitchFamily="18" charset="0"/>
                </a:endParaRPr>
              </a:p>
            </p:txBody>
          </p:sp>
          <p:sp>
            <p:nvSpPr>
              <p:cNvPr id="87" name="Freeform 5"/>
              <p:cNvSpPr>
                <a:spLocks/>
              </p:cNvSpPr>
              <p:nvPr/>
            </p:nvSpPr>
            <p:spPr bwMode="auto">
              <a:xfrm rot="10800000">
                <a:off x="3589408" y="2523403"/>
                <a:ext cx="2056648" cy="18227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72009" tIns="36005" rIns="72009" bIns="36005" numCol="1" anchor="t" anchorCtr="0" compatLnSpc="1">
                <a:prstTxWarp prst="textNoShape">
                  <a:avLst/>
                </a:prstTxWarp>
              </a:bodyPr>
              <a:lstStyle/>
              <a:p>
                <a:endParaRPr lang="zh-CN" altLang="en-US" sz="1496">
                  <a:solidFill>
                    <a:prstClr val="black"/>
                  </a:solidFill>
                  <a:latin typeface="Times New Roman" panose="02020603050405020304" pitchFamily="18" charset="0"/>
                  <a:cs typeface="Times New Roman" panose="02020603050405020304" pitchFamily="18" charset="0"/>
                </a:endParaRPr>
              </a:p>
            </p:txBody>
          </p:sp>
        </p:grpSp>
        <p:sp>
          <p:nvSpPr>
            <p:cNvPr id="85" name="文本框 91"/>
            <p:cNvSpPr txBox="1"/>
            <p:nvPr/>
          </p:nvSpPr>
          <p:spPr>
            <a:xfrm>
              <a:off x="3116056" y="2645470"/>
              <a:ext cx="876300" cy="398573"/>
            </a:xfrm>
            <a:prstGeom prst="rect">
              <a:avLst/>
            </a:prstGeom>
            <a:noFill/>
          </p:spPr>
          <p:txBody>
            <a:bodyPr wrap="square" rtlCol="0">
              <a:spAutoFit/>
            </a:bodyPr>
            <a:lstStyle/>
            <a:p>
              <a:pPr algn="ctr"/>
              <a:endParaRPr lang="zh-CN" altLang="en-US" sz="2205" dirty="0">
                <a:solidFill>
                  <a:srgbClr val="01ACBE"/>
                </a:solidFill>
                <a:latin typeface="Times New Roman" panose="02020603050405020304" pitchFamily="18" charset="0"/>
                <a:cs typeface="Times New Roman" panose="02020603050405020304" pitchFamily="18" charset="0"/>
              </a:endParaRPr>
            </a:p>
          </p:txBody>
        </p:sp>
      </p:grpSp>
      <p:sp>
        <p:nvSpPr>
          <p:cNvPr id="7" name="Rectangle 6"/>
          <p:cNvSpPr/>
          <p:nvPr/>
        </p:nvSpPr>
        <p:spPr>
          <a:xfrm>
            <a:off x="5792015" y="3094621"/>
            <a:ext cx="5585231" cy="1200329"/>
          </a:xfrm>
          <a:prstGeom prst="rect">
            <a:avLst/>
          </a:prstGeom>
        </p:spPr>
        <p:txBody>
          <a:bodyPr wrap="square">
            <a:spAutoFit/>
          </a:bodyPr>
          <a:lstStyle/>
          <a:p>
            <a:pPr algn="just"/>
            <a:r>
              <a:rPr lang="en-US" sz="2400">
                <a:latin typeface="Times New Roman" panose="02020603050405020304" pitchFamily="18" charset="0"/>
                <a:cs typeface="Times New Roman" panose="02020603050405020304" pitchFamily="18" charset="0"/>
              </a:rPr>
              <a:t>Thông thường một tác nhân là người </a:t>
            </a:r>
            <a:r>
              <a:rPr lang="en-US" sz="2400" smtClean="0">
                <a:latin typeface="Times New Roman" panose="02020603050405020304" pitchFamily="18" charset="0"/>
                <a:cs typeface="Times New Roman" panose="02020603050405020304" pitchFamily="18" charset="0"/>
              </a:rPr>
              <a:t>dùng. Một </a:t>
            </a:r>
            <a:r>
              <a:rPr lang="en-US" sz="2400">
                <a:latin typeface="Times New Roman" panose="02020603050405020304" pitchFamily="18" charset="0"/>
                <a:cs typeface="Times New Roman" panose="02020603050405020304" pitchFamily="18" charset="0"/>
              </a:rPr>
              <a:t>tác nhân cũng có thể đại diện cho </a:t>
            </a:r>
            <a:r>
              <a:rPr lang="en-US" sz="2400" smtClean="0">
                <a:latin typeface="Times New Roman" panose="02020603050405020304" pitchFamily="18" charset="0"/>
                <a:cs typeface="Times New Roman" panose="02020603050405020304" pitchFamily="18" charset="0"/>
              </a:rPr>
              <a:t>một hệ thống khác hoặc một </a:t>
            </a:r>
            <a:r>
              <a:rPr lang="en-US" sz="2400">
                <a:latin typeface="Times New Roman" panose="02020603050405020304" pitchFamily="18" charset="0"/>
                <a:cs typeface="Times New Roman" panose="02020603050405020304" pitchFamily="18" charset="0"/>
              </a:rPr>
              <a:t>thiết bị phần </a:t>
            </a:r>
            <a:r>
              <a:rPr lang="en-US" sz="2400" smtClean="0">
                <a:latin typeface="Times New Roman" panose="02020603050405020304" pitchFamily="18" charset="0"/>
                <a:cs typeface="Times New Roman" panose="02020603050405020304" pitchFamily="18" charset="0"/>
              </a:rPr>
              <a:t>cứng</a:t>
            </a:r>
            <a:endParaRPr lang="en-US" sz="2400">
              <a:latin typeface="Times New Roman" panose="02020603050405020304" pitchFamily="18" charset="0"/>
              <a:cs typeface="Times New Roman" panose="02020603050405020304" pitchFamily="18" charset="0"/>
            </a:endParaRPr>
          </a:p>
        </p:txBody>
      </p:sp>
      <p:sp>
        <p:nvSpPr>
          <p:cNvPr id="9" name="Rectangle 8"/>
          <p:cNvSpPr/>
          <p:nvPr/>
        </p:nvSpPr>
        <p:spPr>
          <a:xfrm>
            <a:off x="5099610" y="4873809"/>
            <a:ext cx="6665001" cy="830997"/>
          </a:xfrm>
          <a:prstGeom prst="rect">
            <a:avLst/>
          </a:prstGeom>
        </p:spPr>
        <p:txBody>
          <a:bodyPr wrap="square">
            <a:spAutoFit/>
          </a:bodyPr>
          <a:lstStyle/>
          <a:p>
            <a:pPr algn="just"/>
            <a:r>
              <a:rPr lang="en-US" sz="2400">
                <a:latin typeface="Times New Roman" panose="02020603050405020304" pitchFamily="18" charset="0"/>
                <a:cs typeface="Times New Roman" panose="02020603050405020304" pitchFamily="18" charset="0"/>
              </a:rPr>
              <a:t>Thông thường một tác nhân là người nhập thông tin vào hệ thống hoặc nhận thông tin từ nó (hoặc cả </a:t>
            </a:r>
            <a:r>
              <a:rPr lang="en-US" sz="2400" smtClean="0">
                <a:latin typeface="Times New Roman" panose="02020603050405020304" pitchFamily="18" charset="0"/>
                <a:cs typeface="Times New Roman" panose="02020603050405020304" pitchFamily="18" charset="0"/>
              </a:rPr>
              <a:t>hai)</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01697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randombar(horizontal)">
                                      <p:cBhvr>
                                        <p:cTn id="15" dur="500"/>
                                        <p:tgtEl>
                                          <p:spTgt spid="5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randombar(horizontal)">
                                      <p:cBhvr>
                                        <p:cTn id="27" dur="500"/>
                                        <p:tgtEl>
                                          <p:spTgt spid="7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left)">
                                      <p:cBhvr>
                                        <p:cTn id="31" dur="500"/>
                                        <p:tgtEl>
                                          <p:spTgt spid="8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randombar(horizontal)">
                                      <p:cBhvr>
                                        <p:cTn id="39" dur="500"/>
                                        <p:tgtEl>
                                          <p:spTgt spid="83"/>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left)">
                                      <p:cBhvr>
                                        <p:cTn id="43" dur="500"/>
                                        <p:tgtEl>
                                          <p:spTgt spid="8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p:bldP spid="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6</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Rectangle 12"/>
          <p:cNvSpPr/>
          <p:nvPr/>
        </p:nvSpPr>
        <p:spPr>
          <a:xfrm>
            <a:off x="1070379" y="166274"/>
            <a:ext cx="6638360"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ACTORS AND ACTOR DESCRIPTIONS</a:t>
            </a:r>
            <a:endParaRPr lang="en-US" sz="2800" b="1">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clrChange>
              <a:clrFrom>
                <a:srgbClr val="8F8F8F"/>
              </a:clrFrom>
              <a:clrTo>
                <a:srgbClr val="8F8F8F">
                  <a:alpha val="0"/>
                </a:srgbClr>
              </a:clrTo>
            </a:clrChange>
          </a:blip>
          <a:stretch>
            <a:fillRect/>
          </a:stretch>
        </p:blipFill>
        <p:spPr>
          <a:xfrm>
            <a:off x="3186836" y="1271105"/>
            <a:ext cx="5934075" cy="4848225"/>
          </a:xfrm>
          <a:prstGeom prst="rect">
            <a:avLst/>
          </a:prstGeom>
        </p:spPr>
      </p:pic>
      <p:sp>
        <p:nvSpPr>
          <p:cNvPr id="18" name="Oval 17"/>
          <p:cNvSpPr/>
          <p:nvPr/>
        </p:nvSpPr>
        <p:spPr>
          <a:xfrm>
            <a:off x="3418115" y="2334503"/>
            <a:ext cx="1452966" cy="1360714"/>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
        <p:nvSpPr>
          <p:cNvPr id="38" name="Oval 37"/>
          <p:cNvSpPr/>
          <p:nvPr/>
        </p:nvSpPr>
        <p:spPr>
          <a:xfrm>
            <a:off x="3418115" y="4078258"/>
            <a:ext cx="1452966" cy="1360714"/>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Tree>
    <p:extLst>
      <p:ext uri="{BB962C8B-B14F-4D97-AF65-F5344CB8AC3E}">
        <p14:creationId xmlns:p14="http://schemas.microsoft.com/office/powerpoint/2010/main" val="9601423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2)">
                                      <p:cBhvr>
                                        <p:cTn id="7" dur="2000"/>
                                        <p:tgtEl>
                                          <p:spTgt spid="5"/>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inVertical)">
                                      <p:cBhvr>
                                        <p:cTn id="11" dur="500"/>
                                        <p:tgtEl>
                                          <p:spTgt spid="18"/>
                                        </p:tgtEl>
                                      </p:cBhvr>
                                    </p:animEffect>
                                  </p:childTnLst>
                                </p:cTn>
                              </p:par>
                            </p:childTnLst>
                          </p:cTn>
                        </p:par>
                        <p:par>
                          <p:cTn id="12" fill="hold">
                            <p:stCondLst>
                              <p:cond delay="2500"/>
                            </p:stCondLst>
                            <p:childTnLst>
                              <p:par>
                                <p:cTn id="13" presetID="16" presetClass="entr" presetSubtype="21"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arn(inVertical)">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6</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Rectangle 12"/>
          <p:cNvSpPr/>
          <p:nvPr/>
        </p:nvSpPr>
        <p:spPr>
          <a:xfrm>
            <a:off x="1070379" y="166274"/>
            <a:ext cx="6684659"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ACTORS AND ACTOR DESCRIPTIONS</a:t>
            </a:r>
            <a:endParaRPr lang="en-US" sz="2800" b="1">
              <a:latin typeface="Times New Roman" panose="02020603050405020304" pitchFamily="18" charset="0"/>
              <a:cs typeface="Times New Roman" panose="02020603050405020304" pitchFamily="18" charset="0"/>
            </a:endParaRPr>
          </a:p>
        </p:txBody>
      </p:sp>
      <p:sp>
        <p:nvSpPr>
          <p:cNvPr id="34" name="平行四边形 9"/>
          <p:cNvSpPr/>
          <p:nvPr/>
        </p:nvSpPr>
        <p:spPr>
          <a:xfrm>
            <a:off x="2138440" y="1420241"/>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39" name="平行四边形 22"/>
          <p:cNvSpPr/>
          <p:nvPr/>
        </p:nvSpPr>
        <p:spPr>
          <a:xfrm>
            <a:off x="3384464" y="1407862"/>
            <a:ext cx="6607786" cy="78753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marL="0" marR="0" lvl="0" indent="0" algn="ctr" defTabSz="914282"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srgbClr val="0070C0"/>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545014" y="1478189"/>
            <a:ext cx="540247" cy="646875"/>
          </a:xfrm>
          <a:prstGeom prst="rect">
            <a:avLst/>
          </a:prstGeom>
          <a:effectLst/>
        </p:spPr>
      </p:pic>
      <p:sp>
        <p:nvSpPr>
          <p:cNvPr id="4" name="Rectangle 3"/>
          <p:cNvSpPr/>
          <p:nvPr/>
        </p:nvSpPr>
        <p:spPr>
          <a:xfrm>
            <a:off x="3599210" y="1547577"/>
            <a:ext cx="6314549"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Ai có liên quan đến các quy trình hệ thống </a:t>
            </a:r>
            <a:r>
              <a:rPr lang="en-US" sz="2400" smtClean="0">
                <a:latin typeface="Times New Roman" panose="02020603050405020304" pitchFamily="18" charset="0"/>
                <a:cs typeface="Times New Roman" panose="02020603050405020304" pitchFamily="18" charset="0"/>
              </a:rPr>
              <a:t>chính?</a:t>
            </a:r>
            <a:endParaRPr lang="en-US" sz="2400">
              <a:latin typeface="Times New Roman" panose="02020603050405020304" pitchFamily="18" charset="0"/>
              <a:cs typeface="Times New Roman" panose="02020603050405020304" pitchFamily="18" charset="0"/>
            </a:endParaRPr>
          </a:p>
        </p:txBody>
      </p:sp>
      <p:sp>
        <p:nvSpPr>
          <p:cNvPr id="50" name="平行四边形 9"/>
          <p:cNvSpPr/>
          <p:nvPr/>
        </p:nvSpPr>
        <p:spPr>
          <a:xfrm>
            <a:off x="2138440" y="2693459"/>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51" name="平行四边形 22"/>
          <p:cNvSpPr/>
          <p:nvPr/>
        </p:nvSpPr>
        <p:spPr>
          <a:xfrm>
            <a:off x="3384464" y="2681080"/>
            <a:ext cx="6607786" cy="78753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marL="0" marR="0" lvl="0" indent="0" algn="ctr" defTabSz="914282"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srgbClr val="0070C0"/>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2545014" y="2751407"/>
            <a:ext cx="540247" cy="646875"/>
          </a:xfrm>
          <a:prstGeom prst="rect">
            <a:avLst/>
          </a:prstGeom>
          <a:effectLst/>
        </p:spPr>
      </p:pic>
      <p:sp>
        <p:nvSpPr>
          <p:cNvPr id="53" name="Rectangle 52"/>
          <p:cNvSpPr/>
          <p:nvPr/>
        </p:nvSpPr>
        <p:spPr>
          <a:xfrm>
            <a:off x="4839920" y="2856605"/>
            <a:ext cx="3804247"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Ai </a:t>
            </a:r>
            <a:r>
              <a:rPr lang="en-US" sz="2400" smtClean="0">
                <a:latin typeface="Times New Roman" panose="02020603050405020304" pitchFamily="18" charset="0"/>
                <a:cs typeface="Times New Roman" panose="02020603050405020304" pitchFamily="18" charset="0"/>
              </a:rPr>
              <a:t>sẽ sử dụng hệ thống mới?</a:t>
            </a:r>
            <a:endParaRPr lang="en-US" sz="2400">
              <a:latin typeface="Times New Roman" panose="02020603050405020304" pitchFamily="18" charset="0"/>
              <a:cs typeface="Times New Roman" panose="02020603050405020304" pitchFamily="18" charset="0"/>
            </a:endParaRPr>
          </a:p>
        </p:txBody>
      </p:sp>
      <p:sp>
        <p:nvSpPr>
          <p:cNvPr id="58" name="平行四边形 9"/>
          <p:cNvSpPr/>
          <p:nvPr/>
        </p:nvSpPr>
        <p:spPr>
          <a:xfrm>
            <a:off x="2138440" y="3964136"/>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59" name="平行四边形 22"/>
          <p:cNvSpPr/>
          <p:nvPr/>
        </p:nvSpPr>
        <p:spPr>
          <a:xfrm>
            <a:off x="3384464" y="3951757"/>
            <a:ext cx="6607786" cy="78753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marL="0" marR="0" lvl="0" indent="0" algn="ctr" defTabSz="914282"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srgbClr val="0070C0"/>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60" name="Picture 59"/>
          <p:cNvPicPr>
            <a:picLocks noChangeAspect="1"/>
          </p:cNvPicPr>
          <p:nvPr/>
        </p:nvPicPr>
        <p:blipFill>
          <a:blip r:embed="rId3">
            <a:clrChange>
              <a:clrFrom>
                <a:srgbClr val="FFFFFF"/>
              </a:clrFrom>
              <a:clrTo>
                <a:srgbClr val="FFFFFF">
                  <a:alpha val="0"/>
                </a:srgbClr>
              </a:clrTo>
            </a:clrChange>
          </a:blip>
          <a:stretch>
            <a:fillRect/>
          </a:stretch>
        </p:blipFill>
        <p:spPr>
          <a:xfrm>
            <a:off x="2545014" y="4022084"/>
            <a:ext cx="540247" cy="646875"/>
          </a:xfrm>
          <a:prstGeom prst="rect">
            <a:avLst/>
          </a:prstGeom>
          <a:effectLst/>
        </p:spPr>
      </p:pic>
      <p:sp>
        <p:nvSpPr>
          <p:cNvPr id="61" name="Rectangle 60"/>
          <p:cNvSpPr/>
          <p:nvPr/>
        </p:nvSpPr>
        <p:spPr>
          <a:xfrm>
            <a:off x="4416727" y="4154089"/>
            <a:ext cx="4650632" cy="461665"/>
          </a:xfrm>
          <a:prstGeom prst="rect">
            <a:avLst/>
          </a:prstGeom>
        </p:spPr>
        <p:txBody>
          <a:bodyPr wrap="none">
            <a:spAutoFit/>
          </a:bodyPr>
          <a:lstStyle/>
          <a:p>
            <a:r>
              <a:rPr lang="en-US" sz="2400" smtClean="0">
                <a:latin typeface="Times New Roman" panose="02020603050405020304" pitchFamily="18" charset="0"/>
                <a:cs typeface="Times New Roman" panose="02020603050405020304" pitchFamily="18" charset="0"/>
              </a:rPr>
              <a:t>Ai cung cấp thông tin cho hệ thống?</a:t>
            </a:r>
            <a:endParaRPr lang="en-US" sz="2400">
              <a:latin typeface="Times New Roman" panose="02020603050405020304" pitchFamily="18" charset="0"/>
              <a:cs typeface="Times New Roman" panose="02020603050405020304" pitchFamily="18" charset="0"/>
            </a:endParaRPr>
          </a:p>
        </p:txBody>
      </p:sp>
      <p:sp>
        <p:nvSpPr>
          <p:cNvPr id="62" name="平行四边形 9"/>
          <p:cNvSpPr/>
          <p:nvPr/>
        </p:nvSpPr>
        <p:spPr>
          <a:xfrm>
            <a:off x="2138440" y="5246562"/>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63" name="平行四边形 22"/>
          <p:cNvSpPr/>
          <p:nvPr/>
        </p:nvSpPr>
        <p:spPr>
          <a:xfrm>
            <a:off x="3384464" y="5234183"/>
            <a:ext cx="6607786" cy="78753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marL="0" marR="0" lvl="0" indent="0" algn="ctr" defTabSz="914282"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srgbClr val="0070C0"/>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64" name="Picture 63"/>
          <p:cNvPicPr>
            <a:picLocks noChangeAspect="1"/>
          </p:cNvPicPr>
          <p:nvPr/>
        </p:nvPicPr>
        <p:blipFill>
          <a:blip r:embed="rId3">
            <a:clrChange>
              <a:clrFrom>
                <a:srgbClr val="FFFFFF"/>
              </a:clrFrom>
              <a:clrTo>
                <a:srgbClr val="FFFFFF">
                  <a:alpha val="0"/>
                </a:srgbClr>
              </a:clrTo>
            </a:clrChange>
          </a:blip>
          <a:stretch>
            <a:fillRect/>
          </a:stretch>
        </p:blipFill>
        <p:spPr>
          <a:xfrm>
            <a:off x="2545014" y="5304510"/>
            <a:ext cx="540247" cy="646875"/>
          </a:xfrm>
          <a:prstGeom prst="rect">
            <a:avLst/>
          </a:prstGeom>
          <a:effectLst/>
        </p:spPr>
      </p:pic>
      <p:sp>
        <p:nvSpPr>
          <p:cNvPr id="65" name="Rectangle 64"/>
          <p:cNvSpPr/>
          <p:nvPr/>
        </p:nvSpPr>
        <p:spPr>
          <a:xfrm>
            <a:off x="4416727" y="5397114"/>
            <a:ext cx="464422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Ai </a:t>
            </a:r>
            <a:r>
              <a:rPr lang="en-US" sz="2400" smtClean="0">
                <a:latin typeface="Times New Roman" panose="02020603050405020304" pitchFamily="18" charset="0"/>
                <a:cs typeface="Times New Roman" panose="02020603050405020304" pitchFamily="18" charset="0"/>
              </a:rPr>
              <a:t>sẽ nhận được đầu ra từ hệ thống?</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85792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16" presetClass="entr" presetSubtype="21"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barn(inVertical)">
                                      <p:cBhvr>
                                        <p:cTn id="18" dur="500"/>
                                        <p:tgtEl>
                                          <p:spTgt spid="3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fltVal val="0"/>
                                          </p:val>
                                        </p:tav>
                                        <p:tav tm="100000">
                                          <p:val>
                                            <p:strVal val="#ppt_h"/>
                                          </p:val>
                                        </p:tav>
                                      </p:tavLst>
                                    </p:anim>
                                    <p:animEffect transition="in" filter="fade">
                                      <p:cBhvr>
                                        <p:cTn id="27" dur="500"/>
                                        <p:tgtEl>
                                          <p:spTgt spid="50"/>
                                        </p:tgtEl>
                                      </p:cBhvr>
                                    </p:animEffect>
                                  </p:childTnLst>
                                </p:cTn>
                              </p:par>
                              <p:par>
                                <p:cTn id="28" presetID="53" presetClass="entr" presetSubtype="16"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p:cTn id="30" dur="500" fill="hold"/>
                                        <p:tgtEl>
                                          <p:spTgt spid="52"/>
                                        </p:tgtEl>
                                        <p:attrNameLst>
                                          <p:attrName>ppt_w</p:attrName>
                                        </p:attrNameLst>
                                      </p:cBhvr>
                                      <p:tavLst>
                                        <p:tav tm="0">
                                          <p:val>
                                            <p:fltVal val="0"/>
                                          </p:val>
                                        </p:tav>
                                        <p:tav tm="100000">
                                          <p:val>
                                            <p:strVal val="#ppt_w"/>
                                          </p:val>
                                        </p:tav>
                                      </p:tavLst>
                                    </p:anim>
                                    <p:anim calcmode="lin" valueType="num">
                                      <p:cBhvr>
                                        <p:cTn id="31" dur="500" fill="hold"/>
                                        <p:tgtEl>
                                          <p:spTgt spid="52"/>
                                        </p:tgtEl>
                                        <p:attrNameLst>
                                          <p:attrName>ppt_h</p:attrName>
                                        </p:attrNameLst>
                                      </p:cBhvr>
                                      <p:tavLst>
                                        <p:tav tm="0">
                                          <p:val>
                                            <p:fltVal val="0"/>
                                          </p:val>
                                        </p:tav>
                                        <p:tav tm="100000">
                                          <p:val>
                                            <p:strVal val="#ppt_h"/>
                                          </p:val>
                                        </p:tav>
                                      </p:tavLst>
                                    </p:anim>
                                    <p:animEffect transition="in" filter="fade">
                                      <p:cBhvr>
                                        <p:cTn id="32" dur="500"/>
                                        <p:tgtEl>
                                          <p:spTgt spid="52"/>
                                        </p:tgtEl>
                                      </p:cBhvr>
                                    </p:animEffect>
                                  </p:childTnLst>
                                </p:cTn>
                              </p:par>
                            </p:childTnLst>
                          </p:cTn>
                        </p:par>
                        <p:par>
                          <p:cTn id="33" fill="hold">
                            <p:stCondLst>
                              <p:cond delay="1500"/>
                            </p:stCondLst>
                            <p:childTnLst>
                              <p:par>
                                <p:cTn id="34" presetID="16" presetClass="entr" presetSubtype="21"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barn(inVertical)">
                                      <p:cBhvr>
                                        <p:cTn id="36" dur="500"/>
                                        <p:tgtEl>
                                          <p:spTgt spid="51"/>
                                        </p:tgtEl>
                                      </p:cBhvr>
                                    </p:animEffect>
                                  </p:childTnLst>
                                </p:cTn>
                              </p:par>
                              <p:par>
                                <p:cTn id="37" presetID="22" presetClass="entr" presetSubtype="8" fill="hold" nodeType="withEffect">
                                  <p:stCondLst>
                                    <p:cond delay="0"/>
                                  </p:stCondLst>
                                  <p:childTnLst>
                                    <p:set>
                                      <p:cBhvr>
                                        <p:cTn id="38" dur="1" fill="hold">
                                          <p:stCondLst>
                                            <p:cond delay="0"/>
                                          </p:stCondLst>
                                        </p:cTn>
                                        <p:tgtEl>
                                          <p:spTgt spid="53">
                                            <p:txEl>
                                              <p:pRg st="0" end="0"/>
                                            </p:txEl>
                                          </p:spTgt>
                                        </p:tgtEl>
                                        <p:attrNameLst>
                                          <p:attrName>style.visibility</p:attrName>
                                        </p:attrNameLst>
                                      </p:cBhvr>
                                      <p:to>
                                        <p:strVal val="visible"/>
                                      </p:to>
                                    </p:set>
                                    <p:animEffect transition="in" filter="wipe(left)">
                                      <p:cBhvr>
                                        <p:cTn id="39" dur="500"/>
                                        <p:tgtEl>
                                          <p:spTgt spid="53">
                                            <p:txEl>
                                              <p:pRg st="0" end="0"/>
                                            </p:txEl>
                                          </p:spTgt>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animEffect transition="in" filter="fade">
                                      <p:cBhvr>
                                        <p:cTn id="45" dur="500"/>
                                        <p:tgtEl>
                                          <p:spTgt spid="58"/>
                                        </p:tgtEl>
                                      </p:cBhvr>
                                    </p:animEffect>
                                  </p:childTnLst>
                                </p:cTn>
                              </p:par>
                              <p:par>
                                <p:cTn id="46" presetID="53" presetClass="entr" presetSubtype="16"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p:cTn id="48" dur="500" fill="hold"/>
                                        <p:tgtEl>
                                          <p:spTgt spid="60"/>
                                        </p:tgtEl>
                                        <p:attrNameLst>
                                          <p:attrName>ppt_w</p:attrName>
                                        </p:attrNameLst>
                                      </p:cBhvr>
                                      <p:tavLst>
                                        <p:tav tm="0">
                                          <p:val>
                                            <p:fltVal val="0"/>
                                          </p:val>
                                        </p:tav>
                                        <p:tav tm="100000">
                                          <p:val>
                                            <p:strVal val="#ppt_w"/>
                                          </p:val>
                                        </p:tav>
                                      </p:tavLst>
                                    </p:anim>
                                    <p:anim calcmode="lin" valueType="num">
                                      <p:cBhvr>
                                        <p:cTn id="49" dur="500" fill="hold"/>
                                        <p:tgtEl>
                                          <p:spTgt spid="60"/>
                                        </p:tgtEl>
                                        <p:attrNameLst>
                                          <p:attrName>ppt_h</p:attrName>
                                        </p:attrNameLst>
                                      </p:cBhvr>
                                      <p:tavLst>
                                        <p:tav tm="0">
                                          <p:val>
                                            <p:fltVal val="0"/>
                                          </p:val>
                                        </p:tav>
                                        <p:tav tm="100000">
                                          <p:val>
                                            <p:strVal val="#ppt_h"/>
                                          </p:val>
                                        </p:tav>
                                      </p:tavLst>
                                    </p:anim>
                                    <p:animEffect transition="in" filter="fade">
                                      <p:cBhvr>
                                        <p:cTn id="50" dur="500"/>
                                        <p:tgtEl>
                                          <p:spTgt spid="60"/>
                                        </p:tgtEl>
                                      </p:cBhvr>
                                    </p:animEffect>
                                  </p:childTnLst>
                                </p:cTn>
                              </p:par>
                            </p:childTnLst>
                          </p:cTn>
                        </p:par>
                        <p:par>
                          <p:cTn id="51" fill="hold">
                            <p:stCondLst>
                              <p:cond delay="2500"/>
                            </p:stCondLst>
                            <p:childTnLst>
                              <p:par>
                                <p:cTn id="52" presetID="16" presetClass="entr" presetSubtype="21" fill="hold" grpId="0"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barn(inVertical)">
                                      <p:cBhvr>
                                        <p:cTn id="54" dur="500"/>
                                        <p:tgtEl>
                                          <p:spTgt spid="5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left)">
                                      <p:cBhvr>
                                        <p:cTn id="57" dur="500"/>
                                        <p:tgtEl>
                                          <p:spTgt spid="61"/>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62"/>
                                        </p:tgtEl>
                                        <p:attrNameLst>
                                          <p:attrName>style.visibility</p:attrName>
                                        </p:attrNameLst>
                                      </p:cBhvr>
                                      <p:to>
                                        <p:strVal val="visible"/>
                                      </p:to>
                                    </p:set>
                                    <p:anim calcmode="lin" valueType="num">
                                      <p:cBhvr>
                                        <p:cTn id="61" dur="500" fill="hold"/>
                                        <p:tgtEl>
                                          <p:spTgt spid="62"/>
                                        </p:tgtEl>
                                        <p:attrNameLst>
                                          <p:attrName>ppt_w</p:attrName>
                                        </p:attrNameLst>
                                      </p:cBhvr>
                                      <p:tavLst>
                                        <p:tav tm="0">
                                          <p:val>
                                            <p:fltVal val="0"/>
                                          </p:val>
                                        </p:tav>
                                        <p:tav tm="100000">
                                          <p:val>
                                            <p:strVal val="#ppt_w"/>
                                          </p:val>
                                        </p:tav>
                                      </p:tavLst>
                                    </p:anim>
                                    <p:anim calcmode="lin" valueType="num">
                                      <p:cBhvr>
                                        <p:cTn id="62" dur="500" fill="hold"/>
                                        <p:tgtEl>
                                          <p:spTgt spid="62"/>
                                        </p:tgtEl>
                                        <p:attrNameLst>
                                          <p:attrName>ppt_h</p:attrName>
                                        </p:attrNameLst>
                                      </p:cBhvr>
                                      <p:tavLst>
                                        <p:tav tm="0">
                                          <p:val>
                                            <p:fltVal val="0"/>
                                          </p:val>
                                        </p:tav>
                                        <p:tav tm="100000">
                                          <p:val>
                                            <p:strVal val="#ppt_h"/>
                                          </p:val>
                                        </p:tav>
                                      </p:tavLst>
                                    </p:anim>
                                    <p:animEffect transition="in" filter="fade">
                                      <p:cBhvr>
                                        <p:cTn id="63" dur="500"/>
                                        <p:tgtEl>
                                          <p:spTgt spid="62"/>
                                        </p:tgtEl>
                                      </p:cBhvr>
                                    </p:animEffect>
                                  </p:childTnLst>
                                </p:cTn>
                              </p:par>
                              <p:par>
                                <p:cTn id="64" presetID="53" presetClass="entr" presetSubtype="16" fill="hold"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p:cTn id="66" dur="500" fill="hold"/>
                                        <p:tgtEl>
                                          <p:spTgt spid="64"/>
                                        </p:tgtEl>
                                        <p:attrNameLst>
                                          <p:attrName>ppt_w</p:attrName>
                                        </p:attrNameLst>
                                      </p:cBhvr>
                                      <p:tavLst>
                                        <p:tav tm="0">
                                          <p:val>
                                            <p:fltVal val="0"/>
                                          </p:val>
                                        </p:tav>
                                        <p:tav tm="100000">
                                          <p:val>
                                            <p:strVal val="#ppt_w"/>
                                          </p:val>
                                        </p:tav>
                                      </p:tavLst>
                                    </p:anim>
                                    <p:anim calcmode="lin" valueType="num">
                                      <p:cBhvr>
                                        <p:cTn id="67" dur="500" fill="hold"/>
                                        <p:tgtEl>
                                          <p:spTgt spid="64"/>
                                        </p:tgtEl>
                                        <p:attrNameLst>
                                          <p:attrName>ppt_h</p:attrName>
                                        </p:attrNameLst>
                                      </p:cBhvr>
                                      <p:tavLst>
                                        <p:tav tm="0">
                                          <p:val>
                                            <p:fltVal val="0"/>
                                          </p:val>
                                        </p:tav>
                                        <p:tav tm="100000">
                                          <p:val>
                                            <p:strVal val="#ppt_h"/>
                                          </p:val>
                                        </p:tav>
                                      </p:tavLst>
                                    </p:anim>
                                    <p:animEffect transition="in" filter="fade">
                                      <p:cBhvr>
                                        <p:cTn id="68" dur="500"/>
                                        <p:tgtEl>
                                          <p:spTgt spid="64"/>
                                        </p:tgtEl>
                                      </p:cBhvr>
                                    </p:animEffect>
                                  </p:childTnLst>
                                </p:cTn>
                              </p:par>
                            </p:childTnLst>
                          </p:cTn>
                        </p:par>
                        <p:par>
                          <p:cTn id="69" fill="hold">
                            <p:stCondLst>
                              <p:cond delay="3500"/>
                            </p:stCondLst>
                            <p:childTnLst>
                              <p:par>
                                <p:cTn id="70" presetID="16" presetClass="entr" presetSubtype="21" fill="hold" grpId="0" nodeType="after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barn(inVertical)">
                                      <p:cBhvr>
                                        <p:cTn id="72" dur="500"/>
                                        <p:tgtEl>
                                          <p:spTgt spid="6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left)">
                                      <p:cBhvr>
                                        <p:cTn id="7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nimBg="1"/>
      <p:bldP spid="4" grpId="0"/>
      <p:bldP spid="50" grpId="0" animBg="1"/>
      <p:bldP spid="51" grpId="0" animBg="1"/>
      <p:bldP spid="58" grpId="0" animBg="1"/>
      <p:bldP spid="59" grpId="0" animBg="1"/>
      <p:bldP spid="61" grpId="0"/>
      <p:bldP spid="62" grpId="0" animBg="1"/>
      <p:bldP spid="63" grpId="0" animBg="1"/>
      <p:bldP spid="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670" y="286871"/>
            <a:ext cx="10990729" cy="5170646"/>
          </a:xfrm>
          <a:prstGeom prst="rect">
            <a:avLst/>
          </a:prstGeom>
          <a:noFill/>
        </p:spPr>
        <p:txBody>
          <a:bodyPr wrap="square" rtlCol="0">
            <a:spAutoFit/>
          </a:bodyPr>
          <a:lstStyle/>
          <a:p>
            <a:pPr>
              <a:lnSpc>
                <a:spcPct val="150000"/>
              </a:lnSpc>
            </a:pPr>
            <a:r>
              <a:rPr lang="en-US" sz="4400" b="1" smtClean="0">
                <a:solidFill>
                  <a:srgbClr val="FF0000"/>
                </a:solidFill>
              </a:rPr>
              <a:t>MỤC ĐÍCH:</a:t>
            </a:r>
          </a:p>
          <a:p>
            <a:pPr marL="571500" indent="-571500">
              <a:lnSpc>
                <a:spcPct val="150000"/>
              </a:lnSpc>
              <a:buFont typeface="Arial" pitchFamily="34" charset="0"/>
              <a:buChar char="•"/>
            </a:pPr>
            <a:r>
              <a:rPr lang="en-US" sz="4400" b="1" smtClean="0"/>
              <a:t>Sơ đồ usecase thể hiện </a:t>
            </a:r>
            <a:r>
              <a:rPr lang="en-US" sz="4400" b="1" smtClean="0">
                <a:solidFill>
                  <a:srgbClr val="FF0000"/>
                </a:solidFill>
              </a:rPr>
              <a:t>chức năng hệ thống</a:t>
            </a:r>
          </a:p>
          <a:p>
            <a:pPr marL="571500" indent="-571500">
              <a:lnSpc>
                <a:spcPct val="150000"/>
              </a:lnSpc>
              <a:buFont typeface="Arial" pitchFamily="34" charset="0"/>
              <a:buChar char="•"/>
            </a:pPr>
            <a:r>
              <a:rPr lang="en-US" sz="4400" b="1" smtClean="0"/>
              <a:t>Thể hiện </a:t>
            </a:r>
            <a:r>
              <a:rPr lang="en-US" sz="4400" b="1" smtClean="0">
                <a:solidFill>
                  <a:srgbClr val="FF0000"/>
                </a:solidFill>
              </a:rPr>
              <a:t>sự phân quyền, chức năng của một Actor</a:t>
            </a:r>
            <a:r>
              <a:rPr lang="en-US" sz="4400" b="1" smtClean="0"/>
              <a:t>.</a:t>
            </a:r>
          </a:p>
          <a:p>
            <a:pPr marL="571500" indent="-571500">
              <a:lnSpc>
                <a:spcPct val="150000"/>
              </a:lnSpc>
              <a:buFont typeface="Arial" pitchFamily="34" charset="0"/>
              <a:buChar char="•"/>
            </a:pPr>
            <a:r>
              <a:rPr lang="en-US" sz="4400" b="1" smtClean="0"/>
              <a:t>Dễ dàng </a:t>
            </a:r>
            <a:r>
              <a:rPr lang="en-US" sz="4400" b="1" smtClean="0">
                <a:solidFill>
                  <a:srgbClr val="FF0000"/>
                </a:solidFill>
              </a:rPr>
              <a:t>kiểm thử</a:t>
            </a:r>
            <a:endParaRPr lang="vi-VN" sz="4400" b="1">
              <a:solidFill>
                <a:srgbClr val="FF0000"/>
              </a:solidFill>
            </a:endParaRPr>
          </a:p>
        </p:txBody>
      </p:sp>
    </p:spTree>
    <p:extLst>
      <p:ext uri="{BB962C8B-B14F-4D97-AF65-F5344CB8AC3E}">
        <p14:creationId xmlns:p14="http://schemas.microsoft.com/office/powerpoint/2010/main" val="3461444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5"/>
          <p:cNvSpPr/>
          <p:nvPr/>
        </p:nvSpPr>
        <p:spPr>
          <a:xfrm>
            <a:off x="5120656" y="1975628"/>
            <a:ext cx="3402858" cy="554373"/>
          </a:xfrm>
          <a:custGeom>
            <a:avLst/>
            <a:gdLst>
              <a:gd name="connsiteX0" fmla="*/ 0 w 800100"/>
              <a:gd name="connsiteY0" fmla="*/ 152400 h 152400"/>
              <a:gd name="connsiteX1" fmla="*/ 152400 w 800100"/>
              <a:gd name="connsiteY1" fmla="*/ 0 h 152400"/>
              <a:gd name="connsiteX2" fmla="*/ 800100 w 800100"/>
              <a:gd name="connsiteY2" fmla="*/ 0 h 152400"/>
              <a:gd name="connsiteX0" fmla="*/ 0 w 776287"/>
              <a:gd name="connsiteY0" fmla="*/ 133350 h 133350"/>
              <a:gd name="connsiteX1" fmla="*/ 128587 w 776287"/>
              <a:gd name="connsiteY1" fmla="*/ 0 h 133350"/>
              <a:gd name="connsiteX2" fmla="*/ 776287 w 776287"/>
              <a:gd name="connsiteY2" fmla="*/ 0 h 133350"/>
            </a:gdLst>
            <a:ahLst/>
            <a:cxnLst>
              <a:cxn ang="0">
                <a:pos x="connsiteX0" y="connsiteY0"/>
              </a:cxn>
              <a:cxn ang="0">
                <a:pos x="connsiteX1" y="connsiteY1"/>
              </a:cxn>
              <a:cxn ang="0">
                <a:pos x="connsiteX2" y="connsiteY2"/>
              </a:cxn>
            </a:cxnLst>
            <a:rect l="l" t="t" r="r" b="b"/>
            <a:pathLst>
              <a:path w="776287" h="133350">
                <a:moveTo>
                  <a:pt x="0" y="133350"/>
                </a:moveTo>
                <a:lnTo>
                  <a:pt x="128587" y="0"/>
                </a:lnTo>
                <a:lnTo>
                  <a:pt x="776287" y="0"/>
                </a:lnTo>
              </a:path>
            </a:pathLst>
          </a:custGeom>
          <a:noFill/>
          <a:ln w="19050" cap="rnd">
            <a:solidFill>
              <a:schemeClr val="tx1"/>
            </a:solidFill>
            <a:prstDash val="sysDash"/>
            <a:headEnd type="oval" w="sm" len="sm"/>
            <a:tailEnd type="oval" w="sm" len="sm"/>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6</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Rectangle 12"/>
          <p:cNvSpPr/>
          <p:nvPr/>
        </p:nvSpPr>
        <p:spPr>
          <a:xfrm>
            <a:off x="1070379" y="166274"/>
            <a:ext cx="8030078"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ACTORS AND ACTOR DESCRIPTIONS</a:t>
            </a:r>
            <a:endParaRPr lang="en-US" sz="2800" b="1">
              <a:latin typeface="Times New Roman" panose="02020603050405020304" pitchFamily="18" charset="0"/>
              <a:cs typeface="Times New Roman" panose="02020603050405020304" pitchFamily="18" charset="0"/>
            </a:endParaRPr>
          </a:p>
        </p:txBody>
      </p:sp>
      <p:sp>
        <p:nvSpPr>
          <p:cNvPr id="17" name="MH_Picture_1"/>
          <p:cNvSpPr/>
          <p:nvPr>
            <p:custDataLst>
              <p:tags r:id="rId1"/>
            </p:custDataLst>
          </p:nvPr>
        </p:nvSpPr>
        <p:spPr>
          <a:xfrm>
            <a:off x="1405572" y="876467"/>
            <a:ext cx="2531080" cy="253108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3" name="Rectangle 2"/>
          <p:cNvSpPr/>
          <p:nvPr/>
        </p:nvSpPr>
        <p:spPr>
          <a:xfrm>
            <a:off x="1495847" y="1234607"/>
            <a:ext cx="2358338" cy="830997"/>
          </a:xfrm>
          <a:prstGeom prst="rect">
            <a:avLst/>
          </a:prstGeom>
        </p:spPr>
        <p:txBody>
          <a:bodyPr wrap="none">
            <a:spAutoFit/>
          </a:bodyPr>
          <a:lstStyle/>
          <a:p>
            <a:pPr algn="ctr">
              <a:defRPr/>
            </a:pPr>
            <a:r>
              <a:rPr lang="en-US" sz="240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ACTOR </a:t>
            </a:r>
          </a:p>
          <a:p>
            <a:pPr algn="ctr">
              <a:defRPr/>
            </a:pPr>
            <a:r>
              <a:rPr lang="en-US" sz="240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DESCRIPTIONS</a:t>
            </a:r>
            <a:endParaRPr lang="zh-CN" altLang="en-US" sz="48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27932" y="1298544"/>
            <a:ext cx="943819" cy="1298543"/>
          </a:xfrm>
          <a:prstGeom prst="rect">
            <a:avLst/>
          </a:prstGeom>
        </p:spPr>
      </p:pic>
      <p:sp>
        <p:nvSpPr>
          <p:cNvPr id="4" name="TextBox 3"/>
          <p:cNvSpPr txBox="1"/>
          <p:nvPr/>
        </p:nvSpPr>
        <p:spPr>
          <a:xfrm>
            <a:off x="7875600" y="2746689"/>
            <a:ext cx="2848481" cy="461665"/>
          </a:xfrm>
          <a:prstGeom prst="rect">
            <a:avLst/>
          </a:prstGeom>
          <a:noFill/>
        </p:spPr>
        <p:txBody>
          <a:bodyPr wrap="square" rtlCol="0">
            <a:spAutoFit/>
          </a:bodyPr>
          <a:lstStyle/>
          <a:p>
            <a:pPr algn="ctr"/>
            <a:r>
              <a:rPr lang="en-US" sz="2400" smtClean="0">
                <a:latin typeface="Times New Roman" panose="02020603050405020304" pitchFamily="18" charset="0"/>
                <a:cs typeface="Times New Roman" panose="02020603050405020304" pitchFamily="18" charset="0"/>
              </a:rPr>
              <a:t>ADMINISTRATOR</a:t>
            </a:r>
            <a:endParaRPr lang="en-US" sz="2400">
              <a:latin typeface="Times New Roman" panose="02020603050405020304" pitchFamily="18" charset="0"/>
              <a:cs typeface="Times New Roman" panose="02020603050405020304" pitchFamily="18" charset="0"/>
            </a:endParaRPr>
          </a:p>
        </p:txBody>
      </p:sp>
      <p:sp>
        <p:nvSpPr>
          <p:cNvPr id="22" name="TextBox 21"/>
          <p:cNvSpPr txBox="1"/>
          <p:nvPr/>
        </p:nvSpPr>
        <p:spPr>
          <a:xfrm>
            <a:off x="8067527" y="6095668"/>
            <a:ext cx="2614710" cy="461665"/>
          </a:xfrm>
          <a:prstGeom prst="rect">
            <a:avLst/>
          </a:prstGeom>
          <a:noFill/>
        </p:spPr>
        <p:txBody>
          <a:bodyPr wrap="square" rtlCol="0">
            <a:spAutoFit/>
          </a:bodyPr>
          <a:lstStyle/>
          <a:p>
            <a:pPr algn="ctr"/>
            <a:r>
              <a:rPr lang="en-US" sz="2400" smtClean="0">
                <a:latin typeface="Times New Roman" panose="02020603050405020304" pitchFamily="18" charset="0"/>
                <a:cs typeface="Times New Roman" panose="02020603050405020304" pitchFamily="18" charset="0"/>
              </a:rPr>
              <a:t>RECEPTIONIST</a:t>
            </a:r>
            <a:endParaRPr lang="en-US" sz="2400">
              <a:latin typeface="Times New Roman" panose="02020603050405020304" pitchFamily="18" charset="0"/>
              <a:cs typeface="Times New Roman" panose="02020603050405020304" pitchFamily="18" charset="0"/>
            </a:endParaRPr>
          </a:p>
        </p:txBody>
      </p:sp>
      <p:sp>
        <p:nvSpPr>
          <p:cNvPr id="23" name="任意多边形 15"/>
          <p:cNvSpPr/>
          <p:nvPr/>
        </p:nvSpPr>
        <p:spPr>
          <a:xfrm flipV="1">
            <a:off x="5892833" y="5022916"/>
            <a:ext cx="2935099" cy="630312"/>
          </a:xfrm>
          <a:custGeom>
            <a:avLst/>
            <a:gdLst>
              <a:gd name="connsiteX0" fmla="*/ 0 w 800100"/>
              <a:gd name="connsiteY0" fmla="*/ 152400 h 152400"/>
              <a:gd name="connsiteX1" fmla="*/ 152400 w 800100"/>
              <a:gd name="connsiteY1" fmla="*/ 0 h 152400"/>
              <a:gd name="connsiteX2" fmla="*/ 800100 w 800100"/>
              <a:gd name="connsiteY2" fmla="*/ 0 h 152400"/>
              <a:gd name="connsiteX0" fmla="*/ 0 w 776287"/>
              <a:gd name="connsiteY0" fmla="*/ 133350 h 133350"/>
              <a:gd name="connsiteX1" fmla="*/ 128587 w 776287"/>
              <a:gd name="connsiteY1" fmla="*/ 0 h 133350"/>
              <a:gd name="connsiteX2" fmla="*/ 776287 w 776287"/>
              <a:gd name="connsiteY2" fmla="*/ 0 h 133350"/>
            </a:gdLst>
            <a:ahLst/>
            <a:cxnLst>
              <a:cxn ang="0">
                <a:pos x="connsiteX0" y="connsiteY0"/>
              </a:cxn>
              <a:cxn ang="0">
                <a:pos x="connsiteX1" y="connsiteY1"/>
              </a:cxn>
              <a:cxn ang="0">
                <a:pos x="connsiteX2" y="connsiteY2"/>
              </a:cxn>
            </a:cxnLst>
            <a:rect l="l" t="t" r="r" b="b"/>
            <a:pathLst>
              <a:path w="776287" h="133350">
                <a:moveTo>
                  <a:pt x="0" y="133350"/>
                </a:moveTo>
                <a:lnTo>
                  <a:pt x="128587" y="0"/>
                </a:lnTo>
                <a:lnTo>
                  <a:pt x="776287" y="0"/>
                </a:lnTo>
              </a:path>
            </a:pathLst>
          </a:custGeom>
          <a:noFill/>
          <a:ln w="19050" cap="rnd">
            <a:solidFill>
              <a:schemeClr val="tx1"/>
            </a:solidFill>
            <a:prstDash val="sysDash"/>
            <a:headEnd type="oval" w="sm" len="sm"/>
            <a:tailEnd type="oval" w="sm" len="sm"/>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6" name="MH_PageTitle"/>
          <p:cNvSpPr/>
          <p:nvPr>
            <p:custDataLst>
              <p:tags r:id="rId2"/>
            </p:custDataLst>
          </p:nvPr>
        </p:nvSpPr>
        <p:spPr>
          <a:xfrm>
            <a:off x="1735252" y="2155581"/>
            <a:ext cx="4230058" cy="4230058"/>
          </a:xfrm>
          <a:prstGeom prst="ellipse">
            <a:avLst/>
          </a:prstGeom>
          <a:solidFill>
            <a:schemeClr val="bg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864000" anchor="ctr">
            <a:noAutofit/>
          </a:bodyPr>
          <a:lstStyle/>
          <a:p>
            <a:pPr algn="ctr">
              <a:defRPr/>
            </a:pPr>
            <a:endParaRPr lang="zh-CN" altLang="en-US" sz="6000" b="1" dirty="0">
              <a:solidFill>
                <a:schemeClr val="tx1">
                  <a:lumMod val="75000"/>
                  <a:lumOff val="25000"/>
                </a:schemeClr>
              </a:solidFill>
              <a:latin typeface="Times New Roman" panose="02020603050405020304" pitchFamily="18" charset="0"/>
              <a:ea typeface="+mj-ea"/>
              <a:cs typeface="Times New Roman" panose="02020603050405020304" pitchFamily="18" charset="0"/>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1743549" y="2578987"/>
            <a:ext cx="4140987" cy="3383245"/>
          </a:xfrm>
          <a:prstGeom prst="rect">
            <a:avLst/>
          </a:prstGeom>
        </p:spPr>
      </p:pic>
      <p:pic>
        <p:nvPicPr>
          <p:cNvPr id="33" name="Picture 3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27930" y="4769685"/>
            <a:ext cx="943819" cy="1298543"/>
          </a:xfrm>
          <a:prstGeom prst="rect">
            <a:avLst/>
          </a:prstGeom>
        </p:spPr>
      </p:pic>
    </p:spTree>
    <p:extLst>
      <p:ext uri="{BB962C8B-B14F-4D97-AF65-F5344CB8AC3E}">
        <p14:creationId xmlns:p14="http://schemas.microsoft.com/office/powerpoint/2010/main" val="8110597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13" presetClass="entr" presetSubtype="16"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plus(in)">
                                      <p:cBhvr>
                                        <p:cTn id="10" dur="2000"/>
                                        <p:tgtEl>
                                          <p:spTgt spid="32"/>
                                        </p:tgtEl>
                                      </p:cBhvr>
                                    </p:animEffect>
                                  </p:childTnLst>
                                </p:cTn>
                              </p:par>
                            </p:childTnLst>
                          </p:cTn>
                        </p:par>
                        <p:par>
                          <p:cTn id="11" fill="hold">
                            <p:stCondLst>
                              <p:cond delay="2000"/>
                            </p:stCondLst>
                            <p:childTnLst>
                              <p:par>
                                <p:cTn id="12" presetID="14" presetClass="entr" presetSubtype="1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up)">
                                      <p:cBhvr>
                                        <p:cTn id="26" dur="500"/>
                                        <p:tgtEl>
                                          <p:spTgt spid="20"/>
                                        </p:tgtEl>
                                      </p:cBhvr>
                                    </p:animEffect>
                                  </p:childTnLst>
                                </p:cTn>
                              </p:par>
                            </p:childTnLst>
                          </p:cTn>
                        </p:par>
                        <p:par>
                          <p:cTn id="27" fill="hold">
                            <p:stCondLst>
                              <p:cond delay="100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up)">
                                      <p:cBhvr>
                                        <p:cTn id="42" dur="500"/>
                                        <p:tgtEl>
                                          <p:spTgt spid="33"/>
                                        </p:tgtEl>
                                      </p:cBhvr>
                                    </p:animEffect>
                                  </p:childTnLst>
                                </p:cTn>
                              </p:par>
                            </p:childTnLst>
                          </p:cTn>
                        </p:par>
                        <p:par>
                          <p:cTn id="43" fill="hold">
                            <p:stCondLst>
                              <p:cond delay="1000"/>
                            </p:stCondLst>
                            <p:childTnLst>
                              <p:par>
                                <p:cTn id="44" presetID="31"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1000" fill="hold"/>
                                        <p:tgtEl>
                                          <p:spTgt spid="22"/>
                                        </p:tgtEl>
                                        <p:attrNameLst>
                                          <p:attrName>ppt_w</p:attrName>
                                        </p:attrNameLst>
                                      </p:cBhvr>
                                      <p:tavLst>
                                        <p:tav tm="0">
                                          <p:val>
                                            <p:fltVal val="0"/>
                                          </p:val>
                                        </p:tav>
                                        <p:tav tm="100000">
                                          <p:val>
                                            <p:strVal val="#ppt_w"/>
                                          </p:val>
                                        </p:tav>
                                      </p:tavLst>
                                    </p:anim>
                                    <p:anim calcmode="lin" valueType="num">
                                      <p:cBhvr>
                                        <p:cTn id="47" dur="1000" fill="hold"/>
                                        <p:tgtEl>
                                          <p:spTgt spid="22"/>
                                        </p:tgtEl>
                                        <p:attrNameLst>
                                          <p:attrName>ppt_h</p:attrName>
                                        </p:attrNameLst>
                                      </p:cBhvr>
                                      <p:tavLst>
                                        <p:tav tm="0">
                                          <p:val>
                                            <p:fltVal val="0"/>
                                          </p:val>
                                        </p:tav>
                                        <p:tav tm="100000">
                                          <p:val>
                                            <p:strVal val="#ppt_h"/>
                                          </p:val>
                                        </p:tav>
                                      </p:tavLst>
                                    </p:anim>
                                    <p:anim calcmode="lin" valueType="num">
                                      <p:cBhvr>
                                        <p:cTn id="48" dur="1000" fill="hold"/>
                                        <p:tgtEl>
                                          <p:spTgt spid="22"/>
                                        </p:tgtEl>
                                        <p:attrNameLst>
                                          <p:attrName>style.rotation</p:attrName>
                                        </p:attrNameLst>
                                      </p:cBhvr>
                                      <p:tavLst>
                                        <p:tav tm="0">
                                          <p:val>
                                            <p:fltVal val="90"/>
                                          </p:val>
                                        </p:tav>
                                        <p:tav tm="100000">
                                          <p:val>
                                            <p:fltVal val="0"/>
                                          </p:val>
                                        </p:tav>
                                      </p:tavLst>
                                    </p:anim>
                                    <p:animEffect transition="in" filter="fade">
                                      <p:cBhvr>
                                        <p:cTn id="4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3" grpId="0"/>
      <p:bldP spid="4" grpId="0"/>
      <p:bldP spid="22" grpId="0"/>
      <p:bldP spid="23"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7</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5524269" cy="1222681"/>
            <a:chOff x="6735410" y="4078995"/>
            <a:chExt cx="5524269" cy="1222681"/>
          </a:xfrm>
        </p:grpSpPr>
        <p:sp>
          <p:nvSpPr>
            <p:cNvPr id="26" name="矩形 25"/>
            <p:cNvSpPr/>
            <p:nvPr/>
          </p:nvSpPr>
          <p:spPr>
            <a:xfrm>
              <a:off x="6735410" y="4078995"/>
              <a:ext cx="5524269" cy="707886"/>
            </a:xfrm>
            <a:prstGeom prst="rect">
              <a:avLst/>
            </a:prstGeom>
          </p:spPr>
          <p:txBody>
            <a:bodyPr wrap="none">
              <a:spAutoFit/>
            </a:bodyPr>
            <a:lstStyle/>
            <a:p>
              <a:pPr lvl="0"/>
              <a:r>
                <a:rPr lang="en-US" altLang="zh-CN" sz="4000" cap="all">
                  <a:ea typeface="迷你简菱心" panose="02010609000101010101" pitchFamily="49" charset="-122"/>
                  <a:cs typeface="+mn-ea"/>
                  <a:sym typeface="+mn-lt"/>
                </a:rPr>
                <a:t>USE CASE RELATIONSHIPS</a:t>
              </a: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42891617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11" name="Picture 10"/>
          <p:cNvPicPr>
            <a:picLocks noChangeAspect="1"/>
          </p:cNvPicPr>
          <p:nvPr/>
        </p:nvPicPr>
        <p:blipFill>
          <a:blip r:embed="rId3">
            <a:clrChange>
              <a:clrFrom>
                <a:srgbClr val="8F8F8F"/>
              </a:clrFrom>
              <a:clrTo>
                <a:srgbClr val="8F8F8F">
                  <a:alpha val="0"/>
                </a:srgbClr>
              </a:clrTo>
            </a:clrChange>
          </a:blip>
          <a:stretch>
            <a:fillRect/>
          </a:stretch>
        </p:blipFill>
        <p:spPr>
          <a:xfrm>
            <a:off x="240445" y="1217404"/>
            <a:ext cx="5934075" cy="4848225"/>
          </a:xfrm>
          <a:prstGeom prst="rect">
            <a:avLst/>
          </a:prstGeom>
        </p:spPr>
      </p:pic>
      <p:cxnSp>
        <p:nvCxnSpPr>
          <p:cNvPr id="5" name="Straight Connector 4"/>
          <p:cNvCxnSpPr/>
          <p:nvPr/>
        </p:nvCxnSpPr>
        <p:spPr>
          <a:xfrm flipV="1">
            <a:off x="1700784" y="2425700"/>
            <a:ext cx="1255776" cy="2260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76400" y="2767964"/>
            <a:ext cx="1066419" cy="4533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43990" y="3284220"/>
            <a:ext cx="1298829" cy="11849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70660" y="4004310"/>
            <a:ext cx="1461516" cy="5467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0660" y="4667250"/>
            <a:ext cx="1773555" cy="742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443990" y="4730061"/>
            <a:ext cx="1488186" cy="7334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6306274" y="1415935"/>
            <a:ext cx="5222908" cy="755210"/>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COMMUNICATION ASSOCIATION </a:t>
            </a:r>
            <a:endPar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8" name="Rectangle 47"/>
          <p:cNvSpPr/>
          <p:nvPr/>
        </p:nvSpPr>
        <p:spPr>
          <a:xfrm>
            <a:off x="6551723" y="2601994"/>
            <a:ext cx="5173432" cy="830997"/>
          </a:xfrm>
          <a:prstGeom prst="rect">
            <a:avLst/>
          </a:prstGeom>
        </p:spPr>
        <p:txBody>
          <a:bodyPr wrap="square">
            <a:spAutoFit/>
          </a:bodyPr>
          <a:lstStyle/>
          <a:p>
            <a:pPr algn="just"/>
            <a:r>
              <a:rPr lang="en-US" sz="2400">
                <a:latin typeface="Times New Roman" panose="02020603050405020304" pitchFamily="18" charset="0"/>
                <a:cs typeface="Times New Roman" panose="02020603050405020304" pitchFamily="18" charset="0"/>
              </a:rPr>
              <a:t>Các communication association </a:t>
            </a:r>
            <a:r>
              <a:rPr lang="en-US" sz="2400" smtClean="0">
                <a:latin typeface="Times New Roman" panose="02020603050405020304" pitchFamily="18" charset="0"/>
                <a:cs typeface="Times New Roman" panose="02020603050405020304" pitchFamily="18" charset="0"/>
              </a:rPr>
              <a:t>cho biết tác </a:t>
            </a:r>
            <a:r>
              <a:rPr lang="en-US" sz="2400">
                <a:latin typeface="Times New Roman" panose="02020603050405020304" pitchFamily="18" charset="0"/>
                <a:cs typeface="Times New Roman" panose="02020603050405020304" pitchFamily="18" charset="0"/>
              </a:rPr>
              <a:t>nhân nào liên quan đến use case</a:t>
            </a:r>
          </a:p>
        </p:txBody>
      </p:sp>
      <p:sp>
        <p:nvSpPr>
          <p:cNvPr id="49" name="Rectangle 48"/>
          <p:cNvSpPr/>
          <p:nvPr/>
        </p:nvSpPr>
        <p:spPr>
          <a:xfrm>
            <a:off x="6559811" y="3910569"/>
            <a:ext cx="5165344" cy="1200329"/>
          </a:xfrm>
          <a:prstGeom prst="rect">
            <a:avLst/>
          </a:prstGeom>
        </p:spPr>
        <p:txBody>
          <a:bodyPr wrap="square">
            <a:spAutoFit/>
          </a:bodyPr>
          <a:lstStyle/>
          <a:p>
            <a:pPr algn="just"/>
            <a:r>
              <a:rPr lang="en-US" sz="2400">
                <a:latin typeface="Times New Roman" panose="02020603050405020304" pitchFamily="18" charset="0"/>
                <a:cs typeface="Times New Roman" panose="02020603050405020304" pitchFamily="18" charset="0"/>
              </a:rPr>
              <a:t>Mỗi tác nhân có thể được liên kết với nhiều use case và mỗi use case có thể được liên </a:t>
            </a:r>
            <a:r>
              <a:rPr lang="en-US" sz="2400" smtClean="0">
                <a:latin typeface="Times New Roman" panose="02020603050405020304" pitchFamily="18" charset="0"/>
                <a:cs typeface="Times New Roman" panose="02020603050405020304" pitchFamily="18" charset="0"/>
              </a:rPr>
              <a:t>kết </a:t>
            </a:r>
            <a:r>
              <a:rPr lang="en-US" sz="2400">
                <a:latin typeface="Times New Roman" panose="02020603050405020304" pitchFamily="18" charset="0"/>
                <a:cs typeface="Times New Roman" panose="02020603050405020304" pitchFamily="18" charset="0"/>
              </a:rPr>
              <a:t>với nhiều tác nhân</a:t>
            </a:r>
          </a:p>
        </p:txBody>
      </p:sp>
      <p:cxnSp>
        <p:nvCxnSpPr>
          <p:cNvPr id="68" name="Straight Connector 67"/>
          <p:cNvCxnSpPr>
            <a:stCxn id="47" idx="1"/>
          </p:cNvCxnSpPr>
          <p:nvPr/>
        </p:nvCxnSpPr>
        <p:spPr>
          <a:xfrm flipH="1">
            <a:off x="5672392" y="1793540"/>
            <a:ext cx="633882" cy="2297"/>
          </a:xfrm>
          <a:prstGeom prst="line">
            <a:avLst/>
          </a:prstGeom>
          <a:ln w="12700">
            <a:solidFill>
              <a:srgbClr val="FF0000"/>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5672391" y="1793541"/>
            <a:ext cx="1" cy="4167421"/>
          </a:xfrm>
          <a:prstGeom prst="line">
            <a:avLst/>
          </a:prstGeom>
          <a:ln w="12700">
            <a:solidFill>
              <a:srgbClr val="FF0000"/>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49" idx="1"/>
          </p:cNvCxnSpPr>
          <p:nvPr/>
        </p:nvCxnSpPr>
        <p:spPr>
          <a:xfrm flipV="1">
            <a:off x="5680477" y="4510734"/>
            <a:ext cx="879334" cy="11124"/>
          </a:xfrm>
          <a:prstGeom prst="line">
            <a:avLst/>
          </a:prstGeom>
          <a:ln w="12700">
            <a:solidFill>
              <a:srgbClr val="FF0000"/>
            </a:solidFill>
            <a:prstDash val="lgDash"/>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689013" y="3060504"/>
            <a:ext cx="862710" cy="0"/>
          </a:xfrm>
          <a:prstGeom prst="line">
            <a:avLst/>
          </a:prstGeom>
          <a:ln w="12700">
            <a:solidFill>
              <a:srgbClr val="FF0000"/>
            </a:solidFill>
            <a:prstDash val="lgDash"/>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6551724" y="5730129"/>
            <a:ext cx="5408781" cy="461665"/>
          </a:xfrm>
          <a:prstGeom prst="rect">
            <a:avLst/>
          </a:prstGeom>
        </p:spPr>
        <p:txBody>
          <a:bodyPr wrap="square">
            <a:spAutoFit/>
          </a:bodyPr>
          <a:lstStyle/>
          <a:p>
            <a:r>
              <a:rPr lang="en-US" sz="2400" smtClean="0">
                <a:latin typeface="Times New Roman" panose="02020603050405020304" pitchFamily="18" charset="0"/>
                <a:cs typeface="Times New Roman" panose="02020603050405020304" pitchFamily="18" charset="0"/>
              </a:rPr>
              <a:t>Include và Extend</a:t>
            </a:r>
            <a:endParaRPr lang="en-US" sz="2400">
              <a:latin typeface="Times New Roman" panose="02020603050405020304" pitchFamily="18" charset="0"/>
              <a:cs typeface="Times New Roman" panose="02020603050405020304" pitchFamily="18" charset="0"/>
            </a:endParaRPr>
          </a:p>
        </p:txBody>
      </p:sp>
      <p:cxnSp>
        <p:nvCxnSpPr>
          <p:cNvPr id="86" name="Straight Connector 85"/>
          <p:cNvCxnSpPr>
            <a:endCxn id="85" idx="1"/>
          </p:cNvCxnSpPr>
          <p:nvPr/>
        </p:nvCxnSpPr>
        <p:spPr>
          <a:xfrm>
            <a:off x="5655769" y="5960962"/>
            <a:ext cx="895955" cy="0"/>
          </a:xfrm>
          <a:prstGeom prst="line">
            <a:avLst/>
          </a:prstGeom>
          <a:ln w="12700">
            <a:solidFill>
              <a:srgbClr val="FF0000"/>
            </a:solidFill>
            <a:prstDash val="lgDash"/>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4268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vertical)">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3500"/>
                            </p:stCondLst>
                            <p:childTnLst>
                              <p:par>
                                <p:cTn id="33" presetID="16" presetClass="entr" presetSubtype="21" fill="hold" grpId="0" nodeType="afterEffect">
                                  <p:stCondLst>
                                    <p:cond delay="1000"/>
                                  </p:stCondLst>
                                  <p:childTnLst>
                                    <p:set>
                                      <p:cBhvr>
                                        <p:cTn id="34" dur="1" fill="hold">
                                          <p:stCondLst>
                                            <p:cond delay="0"/>
                                          </p:stCondLst>
                                        </p:cTn>
                                        <p:tgtEl>
                                          <p:spTgt spid="47"/>
                                        </p:tgtEl>
                                        <p:attrNameLst>
                                          <p:attrName>style.visibility</p:attrName>
                                        </p:attrNameLst>
                                      </p:cBhvr>
                                      <p:to>
                                        <p:strVal val="visible"/>
                                      </p:to>
                                    </p:set>
                                    <p:animEffect transition="in" filter="barn(inVertical)">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right)">
                                      <p:cBhvr>
                                        <p:cTn id="40" dur="500"/>
                                        <p:tgtEl>
                                          <p:spTgt spid="68"/>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left)">
                                      <p:cBhvr>
                                        <p:cTn id="48" dur="500"/>
                                        <p:tgtEl>
                                          <p:spTgt spid="77"/>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500" fill="hold"/>
                                        <p:tgtEl>
                                          <p:spTgt spid="48"/>
                                        </p:tgtEl>
                                        <p:attrNameLst>
                                          <p:attrName>ppt_w</p:attrName>
                                        </p:attrNameLst>
                                      </p:cBhvr>
                                      <p:tavLst>
                                        <p:tav tm="0">
                                          <p:val>
                                            <p:fltVal val="0"/>
                                          </p:val>
                                        </p:tav>
                                        <p:tav tm="100000">
                                          <p:val>
                                            <p:strVal val="#ppt_w"/>
                                          </p:val>
                                        </p:tav>
                                      </p:tavLst>
                                    </p:anim>
                                    <p:anim calcmode="lin" valueType="num">
                                      <p:cBhvr>
                                        <p:cTn id="53" dur="500" fill="hold"/>
                                        <p:tgtEl>
                                          <p:spTgt spid="48"/>
                                        </p:tgtEl>
                                        <p:attrNameLst>
                                          <p:attrName>ppt_h</p:attrName>
                                        </p:attrNameLst>
                                      </p:cBhvr>
                                      <p:tavLst>
                                        <p:tav tm="0">
                                          <p:val>
                                            <p:fltVal val="0"/>
                                          </p:val>
                                        </p:tav>
                                        <p:tav tm="100000">
                                          <p:val>
                                            <p:strVal val="#ppt_h"/>
                                          </p:val>
                                        </p:tav>
                                      </p:tavLst>
                                    </p:anim>
                                    <p:animEffect transition="in" filter="fade">
                                      <p:cBhvr>
                                        <p:cTn id="54" dur="500"/>
                                        <p:tgtEl>
                                          <p:spTgt spid="48"/>
                                        </p:tgtEl>
                                      </p:cBhvr>
                                    </p:animEffect>
                                  </p:childTnLst>
                                </p:cTn>
                              </p:par>
                            </p:childTnLst>
                          </p:cTn>
                        </p:par>
                        <p:par>
                          <p:cTn id="55" fill="hold">
                            <p:stCondLst>
                              <p:cond delay="2000"/>
                            </p:stCondLst>
                            <p:childTnLst>
                              <p:par>
                                <p:cTn id="56" presetID="22" presetClass="entr" presetSubtype="8" fill="hold"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left)">
                                      <p:cBhvr>
                                        <p:cTn id="58" dur="500"/>
                                        <p:tgtEl>
                                          <p:spTgt spid="74"/>
                                        </p:tgtEl>
                                      </p:cBhvr>
                                    </p:animEffect>
                                  </p:childTnLst>
                                </p:cTn>
                              </p:par>
                            </p:childTnLst>
                          </p:cTn>
                        </p:par>
                        <p:par>
                          <p:cTn id="59" fill="hold">
                            <p:stCondLst>
                              <p:cond delay="2500"/>
                            </p:stCondLst>
                            <p:childTnLst>
                              <p:par>
                                <p:cTn id="60" presetID="53" presetClass="entr" presetSubtype="16"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childTnLst>
                          </p:cTn>
                        </p:par>
                        <p:par>
                          <p:cTn id="65" fill="hold">
                            <p:stCondLst>
                              <p:cond delay="3000"/>
                            </p:stCondLst>
                            <p:childTnLst>
                              <p:par>
                                <p:cTn id="66" presetID="22" presetClass="entr" presetSubtype="8" fill="hold" nodeType="after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wipe(left)">
                                      <p:cBhvr>
                                        <p:cTn id="68" dur="500"/>
                                        <p:tgtEl>
                                          <p:spTgt spid="86"/>
                                        </p:tgtEl>
                                      </p:cBhvr>
                                    </p:animEffect>
                                  </p:childTnLst>
                                </p:cTn>
                              </p:par>
                            </p:childTnLst>
                          </p:cTn>
                        </p:par>
                        <p:par>
                          <p:cTn id="69" fill="hold">
                            <p:stCondLst>
                              <p:cond delay="3500"/>
                            </p:stCondLst>
                            <p:childTnLst>
                              <p:par>
                                <p:cTn id="70" presetID="53" presetClass="entr" presetSubtype="16" fill="hold" grpId="0" nodeType="afterEffect">
                                  <p:stCondLst>
                                    <p:cond delay="0"/>
                                  </p:stCondLst>
                                  <p:childTnLst>
                                    <p:set>
                                      <p:cBhvr>
                                        <p:cTn id="71" dur="1" fill="hold">
                                          <p:stCondLst>
                                            <p:cond delay="0"/>
                                          </p:stCondLst>
                                        </p:cTn>
                                        <p:tgtEl>
                                          <p:spTgt spid="85"/>
                                        </p:tgtEl>
                                        <p:attrNameLst>
                                          <p:attrName>style.visibility</p:attrName>
                                        </p:attrNameLst>
                                      </p:cBhvr>
                                      <p:to>
                                        <p:strVal val="visible"/>
                                      </p:to>
                                    </p:set>
                                    <p:anim calcmode="lin" valueType="num">
                                      <p:cBhvr>
                                        <p:cTn id="72" dur="500" fill="hold"/>
                                        <p:tgtEl>
                                          <p:spTgt spid="85"/>
                                        </p:tgtEl>
                                        <p:attrNameLst>
                                          <p:attrName>ppt_w</p:attrName>
                                        </p:attrNameLst>
                                      </p:cBhvr>
                                      <p:tavLst>
                                        <p:tav tm="0">
                                          <p:val>
                                            <p:fltVal val="0"/>
                                          </p:val>
                                        </p:tav>
                                        <p:tav tm="100000">
                                          <p:val>
                                            <p:strVal val="#ppt_w"/>
                                          </p:val>
                                        </p:tav>
                                      </p:tavLst>
                                    </p:anim>
                                    <p:anim calcmode="lin" valueType="num">
                                      <p:cBhvr>
                                        <p:cTn id="73" dur="500" fill="hold"/>
                                        <p:tgtEl>
                                          <p:spTgt spid="85"/>
                                        </p:tgtEl>
                                        <p:attrNameLst>
                                          <p:attrName>ppt_h</p:attrName>
                                        </p:attrNameLst>
                                      </p:cBhvr>
                                      <p:tavLst>
                                        <p:tav tm="0">
                                          <p:val>
                                            <p:fltVal val="0"/>
                                          </p:val>
                                        </p:tav>
                                        <p:tav tm="100000">
                                          <p:val>
                                            <p:strVal val="#ppt_h"/>
                                          </p:val>
                                        </p:tav>
                                      </p:tavLst>
                                    </p:anim>
                                    <p:animEffect transition="in" filter="fade">
                                      <p:cBhvr>
                                        <p:cTn id="7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p:bldP spid="8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对角圆角矩形 41"/>
          <p:cNvSpPr/>
          <p:nvPr/>
        </p:nvSpPr>
        <p:spPr>
          <a:xfrm>
            <a:off x="3992184" y="1688417"/>
            <a:ext cx="7528626" cy="1195683"/>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just"/>
            <a:r>
              <a:rPr lang="en-US" sz="2400">
                <a:solidFill>
                  <a:schemeClr val="tx1"/>
                </a:solidFill>
                <a:latin typeface="Times New Roman" panose="02020603050405020304" pitchFamily="18" charset="0"/>
                <a:cs typeface="Times New Roman" panose="02020603050405020304" pitchFamily="18" charset="0"/>
              </a:rPr>
              <a:t>Là quan hệ giữa các use case với nhau, nó mô tả việc một use case lớn được chia ra thành các use case nhỏ để dễ cài đặt hoặc tái sử dụng</a:t>
            </a:r>
          </a:p>
        </p:txBody>
      </p:sp>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7761" y="4148299"/>
            <a:ext cx="929763" cy="1279205"/>
          </a:xfrm>
          <a:prstGeom prst="rect">
            <a:avLst/>
          </a:prstGeom>
        </p:spPr>
      </p:pic>
      <p:sp>
        <p:nvSpPr>
          <p:cNvPr id="4" name="Oval 3"/>
          <p:cNvSpPr/>
          <p:nvPr/>
        </p:nvSpPr>
        <p:spPr>
          <a:xfrm>
            <a:off x="4490573" y="4281562"/>
            <a:ext cx="1971283" cy="106932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latin typeface="Times New Roman" panose="02020603050405020304" pitchFamily="18" charset="0"/>
                <a:cs typeface="Times New Roman" panose="02020603050405020304" pitchFamily="18" charset="0"/>
              </a:rPr>
              <a:t>Login</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6" name="Straight Connector 5"/>
          <p:cNvCxnSpPr>
            <a:stCxn id="4" idx="2"/>
          </p:cNvCxnSpPr>
          <p:nvPr/>
        </p:nvCxnSpPr>
        <p:spPr>
          <a:xfrm flipH="1" flipV="1">
            <a:off x="3187976" y="4816225"/>
            <a:ext cx="1302597"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004905" y="4281561"/>
            <a:ext cx="1971283" cy="106932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latin typeface="Times New Roman" panose="02020603050405020304" pitchFamily="18" charset="0"/>
                <a:cs typeface="Times New Roman" panose="02020603050405020304" pitchFamily="18" charset="0"/>
              </a:rPr>
              <a:t>Password</a:t>
            </a:r>
            <a:endParaRPr lang="en-US" sz="2400">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p:cNvCxnSpPr>
            <a:stCxn id="4" idx="6"/>
            <a:endCxn id="31" idx="2"/>
          </p:cNvCxnSpPr>
          <p:nvPr/>
        </p:nvCxnSpPr>
        <p:spPr>
          <a:xfrm flipV="1">
            <a:off x="6461856" y="4816225"/>
            <a:ext cx="1543049" cy="1"/>
          </a:xfrm>
          <a:prstGeom prst="line">
            <a:avLst/>
          </a:prstGeom>
          <a:ln w="19050">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41" name="组合 15"/>
          <p:cNvGrpSpPr/>
          <p:nvPr/>
        </p:nvGrpSpPr>
        <p:grpSpPr>
          <a:xfrm>
            <a:off x="1151773" y="1688417"/>
            <a:ext cx="2057378" cy="1197545"/>
            <a:chOff x="304800" y="673100"/>
            <a:chExt cx="4000500" cy="4000500"/>
          </a:xfrm>
          <a:effectLst>
            <a:outerShdw blurRad="444500" dist="254000" dir="8100000" algn="tr" rotWithShape="0">
              <a:prstClr val="black">
                <a:alpha val="50000"/>
              </a:prstClr>
            </a:outerShdw>
          </a:effectLst>
        </p:grpSpPr>
        <p:sp>
          <p:nvSpPr>
            <p:cNvPr id="42"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2" name="TextBox 1"/>
          <p:cNvSpPr txBox="1"/>
          <p:nvPr/>
        </p:nvSpPr>
        <p:spPr>
          <a:xfrm>
            <a:off x="1287845" y="2055425"/>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INCLUDE</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6" name="Straight Connector 45"/>
          <p:cNvCxnSpPr/>
          <p:nvPr/>
        </p:nvCxnSpPr>
        <p:spPr>
          <a:xfrm>
            <a:off x="3600667" y="1688417"/>
            <a:ext cx="0" cy="1332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345422" y="4446893"/>
            <a:ext cx="1747731" cy="369332"/>
          </a:xfrm>
          <a:prstGeom prst="rect">
            <a:avLst/>
          </a:prstGeom>
          <a:noFill/>
          <a:ln w="3175">
            <a:noFill/>
          </a:ln>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&lt;&lt;include&gt;&gt;</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0835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10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 grpId="0" animBg="1"/>
      <p:bldP spid="31" grpId="0" animBg="1"/>
      <p:bldP spid="2" grpId="0"/>
      <p:bldP spid="4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2024874" y="1027290"/>
            <a:ext cx="8142253" cy="5567515"/>
          </a:xfrm>
          <a:prstGeom prst="rect">
            <a:avLst/>
          </a:prstGeom>
        </p:spPr>
      </p:pic>
      <p:sp>
        <p:nvSpPr>
          <p:cNvPr id="3" name="Oval 2"/>
          <p:cNvSpPr/>
          <p:nvPr/>
        </p:nvSpPr>
        <p:spPr>
          <a:xfrm>
            <a:off x="8414658" y="2394857"/>
            <a:ext cx="117565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cxnSp>
        <p:nvCxnSpPr>
          <p:cNvPr id="5" name="Straight Arrow Connector 4"/>
          <p:cNvCxnSpPr/>
          <p:nvPr/>
        </p:nvCxnSpPr>
        <p:spPr>
          <a:xfrm>
            <a:off x="6126480" y="2430780"/>
            <a:ext cx="2288178" cy="216449"/>
          </a:xfrm>
          <a:prstGeom prst="straightConnector1">
            <a:avLst/>
          </a:prstGeom>
          <a:ln w="38100">
            <a:solidFill>
              <a:srgbClr val="FF000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289040" y="2798486"/>
            <a:ext cx="2318109" cy="1012561"/>
          </a:xfrm>
          <a:prstGeom prst="straightConnector1">
            <a:avLst/>
          </a:prstGeom>
          <a:ln w="38100">
            <a:solidFill>
              <a:srgbClr val="FF000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790688" y="2846832"/>
            <a:ext cx="914400" cy="3078481"/>
          </a:xfrm>
          <a:prstGeom prst="straightConnector1">
            <a:avLst/>
          </a:prstGeom>
          <a:ln w="38100">
            <a:solidFill>
              <a:srgbClr val="FF0000"/>
            </a:solidFill>
            <a:prstDash val="lg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63112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childTnLst>
                          </p:cTn>
                        </p:par>
                        <p:par>
                          <p:cTn id="8" fill="hold">
                            <p:stCondLst>
                              <p:cond delay="2000"/>
                            </p:stCondLst>
                            <p:childTnLst>
                              <p:par>
                                <p:cTn id="9" presetID="21" presetClass="entr" presetSubtype="1" fill="hold" grpId="0"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4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5000"/>
                            </p:stCondLst>
                            <p:childTnLst>
                              <p:par>
                                <p:cTn id="21" presetID="22" presetClass="entr" presetSubtype="8"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1" name="对角圆角矩形 41"/>
          <p:cNvSpPr/>
          <p:nvPr/>
        </p:nvSpPr>
        <p:spPr>
          <a:xfrm>
            <a:off x="3992184" y="1688417"/>
            <a:ext cx="7528626" cy="1195683"/>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just"/>
            <a:r>
              <a:rPr lang="en-US" sz="2400" smtClean="0">
                <a:solidFill>
                  <a:schemeClr val="tx1"/>
                </a:solidFill>
                <a:latin typeface="Times New Roman" panose="02020603050405020304" pitchFamily="18" charset="0"/>
                <a:cs typeface="Times New Roman" panose="02020603050405020304" pitchFamily="18" charset="0"/>
              </a:rPr>
              <a:t>Dùng để mô tả quan hệ giữa 2 use case. Quan hệ extend được sử dụng khi có một use case được tạo ra để bổ sung/mở rộng chức năng cho một use case có sẵn</a:t>
            </a:r>
            <a:endParaRPr lang="en-US" sz="2400">
              <a:solidFill>
                <a:schemeClr val="tx1"/>
              </a:solidFill>
              <a:latin typeface="Times New Roman" panose="02020603050405020304" pitchFamily="18" charset="0"/>
              <a:cs typeface="Times New Roman" panose="02020603050405020304" pitchFamily="18" charset="0"/>
            </a:endParaRPr>
          </a:p>
        </p:txBody>
      </p:sp>
      <p:grpSp>
        <p:nvGrpSpPr>
          <p:cNvPr id="12" name="组合 15"/>
          <p:cNvGrpSpPr/>
          <p:nvPr/>
        </p:nvGrpSpPr>
        <p:grpSpPr>
          <a:xfrm>
            <a:off x="1151773" y="1688417"/>
            <a:ext cx="2057378" cy="1197545"/>
            <a:chOff x="304800" y="673100"/>
            <a:chExt cx="4000500" cy="4000500"/>
          </a:xfrm>
          <a:effectLst>
            <a:outerShdw blurRad="444500" dist="254000" dir="8100000" algn="tr" rotWithShape="0">
              <a:prstClr val="black">
                <a:alpha val="50000"/>
              </a:prstClr>
            </a:outerShdw>
          </a:effectLst>
        </p:grpSpPr>
        <p:sp>
          <p:nvSpPr>
            <p:cNvPr id="13"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6" name="TextBox 15"/>
          <p:cNvSpPr txBox="1"/>
          <p:nvPr/>
        </p:nvSpPr>
        <p:spPr>
          <a:xfrm>
            <a:off x="1287845" y="2055425"/>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EXTEND</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7761" y="4148299"/>
            <a:ext cx="929763" cy="1279205"/>
          </a:xfrm>
          <a:prstGeom prst="rect">
            <a:avLst/>
          </a:prstGeom>
        </p:spPr>
      </p:pic>
      <p:sp>
        <p:nvSpPr>
          <p:cNvPr id="20" name="Oval 19"/>
          <p:cNvSpPr/>
          <p:nvPr/>
        </p:nvSpPr>
        <p:spPr>
          <a:xfrm>
            <a:off x="4466844" y="4281562"/>
            <a:ext cx="1971283" cy="106932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stCxn id="20" idx="2"/>
          </p:cNvCxnSpPr>
          <p:nvPr/>
        </p:nvCxnSpPr>
        <p:spPr>
          <a:xfrm flipH="1" flipV="1">
            <a:off x="3164247" y="4816225"/>
            <a:ext cx="1302597"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8004905" y="4281562"/>
            <a:ext cx="1971283" cy="106932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Times New Roman" panose="02020603050405020304" pitchFamily="18" charset="0"/>
              <a:cs typeface="Times New Roman" panose="02020603050405020304" pitchFamily="18" charset="0"/>
            </a:endParaRPr>
          </a:p>
        </p:txBody>
      </p:sp>
      <p:cxnSp>
        <p:nvCxnSpPr>
          <p:cNvPr id="23" name="Straight Connector 22"/>
          <p:cNvCxnSpPr>
            <a:stCxn id="22" idx="2"/>
          </p:cNvCxnSpPr>
          <p:nvPr/>
        </p:nvCxnSpPr>
        <p:spPr>
          <a:xfrm flipH="1" flipV="1">
            <a:off x="6461856" y="4816224"/>
            <a:ext cx="1543049" cy="2"/>
          </a:xfrm>
          <a:prstGeom prst="line">
            <a:avLst/>
          </a:prstGeom>
          <a:ln w="19050">
            <a:solidFill>
              <a:schemeClr val="tx1"/>
            </a:solidFill>
            <a:prstDash val="lg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410686" y="4446892"/>
            <a:ext cx="1747731" cy="369332"/>
          </a:xfrm>
          <a:prstGeom prst="rect">
            <a:avLst/>
          </a:prstGeom>
          <a:noFill/>
          <a:ln w="3175">
            <a:noFill/>
          </a:ln>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&lt;&lt;extend&gt;&gt;</a:t>
            </a:r>
            <a:endParaRPr lang="en-US">
              <a:latin typeface="Times New Roman" panose="02020603050405020304" pitchFamily="18" charset="0"/>
              <a:cs typeface="Times New Roman" panose="02020603050405020304" pitchFamily="18" charset="0"/>
            </a:endParaRPr>
          </a:p>
        </p:txBody>
      </p:sp>
      <p:sp>
        <p:nvSpPr>
          <p:cNvPr id="9" name="TextBox 8"/>
          <p:cNvSpPr txBox="1"/>
          <p:nvPr/>
        </p:nvSpPr>
        <p:spPr>
          <a:xfrm>
            <a:off x="4631226" y="4590233"/>
            <a:ext cx="1932972" cy="738664"/>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Registration</a:t>
            </a:r>
            <a:endParaRPr lang="en-US">
              <a:latin typeface="Times New Roman" panose="02020603050405020304" pitchFamily="18" charset="0"/>
              <a:cs typeface="Times New Roman" panose="02020603050405020304" pitchFamily="18" charset="0"/>
            </a:endParaRPr>
          </a:p>
          <a:p>
            <a:endParaRPr lang="en-US"/>
          </a:p>
        </p:txBody>
      </p:sp>
      <p:sp>
        <p:nvSpPr>
          <p:cNvPr id="10" name="TextBox 9"/>
          <p:cNvSpPr txBox="1"/>
          <p:nvPr/>
        </p:nvSpPr>
        <p:spPr>
          <a:xfrm>
            <a:off x="8215676" y="4400726"/>
            <a:ext cx="1830628" cy="830997"/>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Get help on </a:t>
            </a:r>
            <a:r>
              <a:rPr lang="en-US" sz="2400">
                <a:latin typeface="Times New Roman" panose="02020603050405020304" pitchFamily="18" charset="0"/>
                <a:cs typeface="Times New Roman" panose="02020603050405020304" pitchFamily="18" charset="0"/>
              </a:rPr>
              <a:t>r</a:t>
            </a:r>
            <a:r>
              <a:rPr lang="en-US" sz="2400" smtClean="0">
                <a:latin typeface="Times New Roman" panose="02020603050405020304" pitchFamily="18" charset="0"/>
                <a:cs typeface="Times New Roman" panose="02020603050405020304" pitchFamily="18" charset="0"/>
              </a:rPr>
              <a:t>egistration</a:t>
            </a:r>
            <a:endParaRPr lang="en-US" sz="2400">
              <a:latin typeface="Times New Roman" panose="02020603050405020304" pitchFamily="18" charset="0"/>
              <a:cs typeface="Times New Roman" panose="02020603050405020304" pitchFamily="18" charset="0"/>
            </a:endParaRPr>
          </a:p>
        </p:txBody>
      </p:sp>
      <p:cxnSp>
        <p:nvCxnSpPr>
          <p:cNvPr id="32" name="Straight Connector 31"/>
          <p:cNvCxnSpPr/>
          <p:nvPr/>
        </p:nvCxnSpPr>
        <p:spPr>
          <a:xfrm>
            <a:off x="3600667" y="1688417"/>
            <a:ext cx="0" cy="1332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2903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20" grpId="0" animBg="1"/>
      <p:bldP spid="22" grpId="0" animBg="1"/>
      <p:bldP spid="31" grpId="0"/>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11" name="Picture 10"/>
          <p:cNvPicPr>
            <a:picLocks noChangeAspect="1"/>
          </p:cNvPicPr>
          <p:nvPr/>
        </p:nvPicPr>
        <p:blipFill>
          <a:blip r:embed="rId3"/>
          <a:stretch>
            <a:fillRect/>
          </a:stretch>
        </p:blipFill>
        <p:spPr>
          <a:xfrm>
            <a:off x="2024874" y="1027290"/>
            <a:ext cx="8142253" cy="5567515"/>
          </a:xfrm>
          <a:prstGeom prst="rect">
            <a:avLst/>
          </a:prstGeom>
        </p:spPr>
      </p:pic>
      <p:cxnSp>
        <p:nvCxnSpPr>
          <p:cNvPr id="12" name="Straight Arrow Connector 11"/>
          <p:cNvCxnSpPr/>
          <p:nvPr/>
        </p:nvCxnSpPr>
        <p:spPr>
          <a:xfrm flipH="1">
            <a:off x="7132320" y="5437021"/>
            <a:ext cx="7620" cy="425299"/>
          </a:xfrm>
          <a:prstGeom prst="straightConnector1">
            <a:avLst/>
          </a:prstGeom>
          <a:ln w="38100">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362939" y="5038796"/>
            <a:ext cx="1427749" cy="398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Tree>
    <p:extLst>
      <p:ext uri="{BB962C8B-B14F-4D97-AF65-F5344CB8AC3E}">
        <p14:creationId xmlns:p14="http://schemas.microsoft.com/office/powerpoint/2010/main" val="236405453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4)">
                                      <p:cBhvr>
                                        <p:cTn id="7" dur="2000"/>
                                        <p:tgtEl>
                                          <p:spTgt spid="11"/>
                                        </p:tgtEl>
                                      </p:cBhvr>
                                    </p:animEffect>
                                  </p:childTnLst>
                                </p:cTn>
                              </p:par>
                            </p:childTnLst>
                          </p:cTn>
                        </p:par>
                        <p:par>
                          <p:cTn id="8" fill="hold">
                            <p:stCondLst>
                              <p:cond delay="2000"/>
                            </p:stCondLst>
                            <p:childTnLst>
                              <p:par>
                                <p:cTn id="9" presetID="21" presetClass="entr" presetSubtype="1" fill="hold" grpId="0"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1000"/>
                                        <p:tgtEl>
                                          <p:spTgt spid="13"/>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10782953"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RELATIONSHIPS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7</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3378654" y="744129"/>
            <a:ext cx="5434693" cy="6113871"/>
          </a:xfrm>
          <a:prstGeom prst="rect">
            <a:avLst/>
          </a:prstGeom>
        </p:spPr>
      </p:pic>
      <p:sp>
        <p:nvSpPr>
          <p:cNvPr id="13" name="Oval 12"/>
          <p:cNvSpPr/>
          <p:nvPr/>
        </p:nvSpPr>
        <p:spPr>
          <a:xfrm>
            <a:off x="6317885" y="3856944"/>
            <a:ext cx="734546" cy="398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
        <p:nvSpPr>
          <p:cNvPr id="15" name="Oval 14"/>
          <p:cNvSpPr/>
          <p:nvPr/>
        </p:nvSpPr>
        <p:spPr>
          <a:xfrm>
            <a:off x="6317885" y="4833024"/>
            <a:ext cx="734546" cy="398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
        <p:nvSpPr>
          <p:cNvPr id="16" name="Oval 15"/>
          <p:cNvSpPr/>
          <p:nvPr/>
        </p:nvSpPr>
        <p:spPr>
          <a:xfrm>
            <a:off x="6317885" y="5448982"/>
            <a:ext cx="734546" cy="398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Tree>
    <p:extLst>
      <p:ext uri="{BB962C8B-B14F-4D97-AF65-F5344CB8AC3E}">
        <p14:creationId xmlns:p14="http://schemas.microsoft.com/office/powerpoint/2010/main" val="4934411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2000"/>
                                        <p:tgtEl>
                                          <p:spTgt spid="2"/>
                                        </p:tgtEl>
                                      </p:cBhvr>
                                    </p:animEffect>
                                  </p:childTnLst>
                                </p:cTn>
                              </p:par>
                            </p:childTnLst>
                          </p:cTn>
                        </p:par>
                        <p:par>
                          <p:cTn id="8" fill="hold">
                            <p:stCondLst>
                              <p:cond delay="2000"/>
                            </p:stCondLst>
                            <p:childTnLst>
                              <p:par>
                                <p:cTn id="9" presetID="21" presetClass="entr" presetSubtype="1" fill="hold" grpId="0"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1000"/>
                                        <p:tgtEl>
                                          <p:spTgt spid="13"/>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5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8</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2590196" cy="1222681"/>
            <a:chOff x="6735410" y="4078995"/>
            <a:chExt cx="2590196" cy="1222681"/>
          </a:xfrm>
        </p:grpSpPr>
        <p:sp>
          <p:nvSpPr>
            <p:cNvPr id="26" name="矩形 25"/>
            <p:cNvSpPr/>
            <p:nvPr/>
          </p:nvSpPr>
          <p:spPr>
            <a:xfrm>
              <a:off x="6735410" y="4078995"/>
              <a:ext cx="2590196" cy="707886"/>
            </a:xfrm>
            <a:prstGeom prst="rect">
              <a:avLst/>
            </a:prstGeom>
          </p:spPr>
          <p:txBody>
            <a:bodyPr wrap="none">
              <a:spAutoFit/>
            </a:bodyPr>
            <a:lstStyle/>
            <a:p>
              <a:pPr lvl="0"/>
              <a:r>
                <a:rPr lang="en-US" altLang="zh-CN" sz="4000" cap="all">
                  <a:ea typeface="迷你简菱心" panose="02010609000101010101" pitchFamily="49" charset="-122"/>
                  <a:cs typeface="+mn-ea"/>
                  <a:sym typeface="+mn-lt"/>
                </a:rPr>
                <a:t>BOUNDARY</a:t>
              </a:r>
              <a:endParaRPr lang="en-US" altLang="zh-CN" sz="4000" cap="all" dirty="0">
                <a:ea typeface="迷你简菱心" panose="02010609000101010101" pitchFamily="49" charset="-122"/>
                <a:cs typeface="+mn-ea"/>
                <a:sym typeface="+mn-lt"/>
              </a:endParaRP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28460943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BOUNDARY</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8</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11" name="Picture 10"/>
          <p:cNvPicPr>
            <a:picLocks noChangeAspect="1"/>
          </p:cNvPicPr>
          <p:nvPr/>
        </p:nvPicPr>
        <p:blipFill>
          <a:blip r:embed="rId3">
            <a:clrChange>
              <a:clrFrom>
                <a:srgbClr val="8F8F8F"/>
              </a:clrFrom>
              <a:clrTo>
                <a:srgbClr val="8F8F8F">
                  <a:alpha val="0"/>
                </a:srgbClr>
              </a:clrTo>
            </a:clrChange>
          </a:blip>
          <a:stretch>
            <a:fillRect/>
          </a:stretch>
        </p:blipFill>
        <p:spPr>
          <a:xfrm>
            <a:off x="44704" y="1339757"/>
            <a:ext cx="5934075" cy="4848225"/>
          </a:xfrm>
          <a:prstGeom prst="rect">
            <a:avLst/>
          </a:prstGeom>
        </p:spPr>
      </p:pic>
      <p:sp>
        <p:nvSpPr>
          <p:cNvPr id="2" name="Rectangle 1"/>
          <p:cNvSpPr/>
          <p:nvPr/>
        </p:nvSpPr>
        <p:spPr>
          <a:xfrm>
            <a:off x="5814630" y="5188460"/>
            <a:ext cx="6161366" cy="461665"/>
          </a:xfrm>
          <a:prstGeom prst="rect">
            <a:avLst/>
          </a:prstGeom>
        </p:spPr>
        <p:txBody>
          <a:bodyPr wrap="square">
            <a:spAutoFit/>
          </a:bodyPr>
          <a:lstStyle/>
          <a:p>
            <a:r>
              <a:rPr lang="en-US" sz="2400" smtClean="0">
                <a:latin typeface="Times New Roman" panose="02020603050405020304" pitchFamily="18" charset="0"/>
                <a:cs typeface="Times New Roman" panose="02020603050405020304" pitchFamily="18" charset="0"/>
              </a:rPr>
              <a:t>Tuy nhiên, bổ sung rất ít vào ý nghĩa của sơ đồ </a:t>
            </a:r>
            <a:endParaRPr lang="en-US" sz="2400">
              <a:latin typeface="Times New Roman" panose="02020603050405020304" pitchFamily="18" charset="0"/>
              <a:cs typeface="Times New Roman" panose="02020603050405020304" pitchFamily="18" charset="0"/>
            </a:endParaRPr>
          </a:p>
        </p:txBody>
      </p:sp>
      <p:grpSp>
        <p:nvGrpSpPr>
          <p:cNvPr id="13" name="组合 71"/>
          <p:cNvGrpSpPr/>
          <p:nvPr/>
        </p:nvGrpSpPr>
        <p:grpSpPr>
          <a:xfrm>
            <a:off x="5500490" y="2057679"/>
            <a:ext cx="426635" cy="426635"/>
            <a:chOff x="7286956" y="4127006"/>
            <a:chExt cx="426635" cy="426635"/>
          </a:xfrm>
          <a:solidFill>
            <a:srgbClr val="00B0F0">
              <a:alpha val="20000"/>
            </a:srgbClr>
          </a:solidFill>
        </p:grpSpPr>
        <p:sp>
          <p:nvSpPr>
            <p:cNvPr id="15" name="直角三角形 72"/>
            <p:cNvSpPr/>
            <p:nvPr/>
          </p:nvSpPr>
          <p:spPr>
            <a:xfrm rot="5400000" flipH="1">
              <a:off x="7286956" y="4127006"/>
              <a:ext cx="426635" cy="42663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直角三角形 73"/>
            <p:cNvSpPr/>
            <p:nvPr/>
          </p:nvSpPr>
          <p:spPr>
            <a:xfrm rot="5400000" flipH="1">
              <a:off x="7304567" y="4228299"/>
              <a:ext cx="300621" cy="3006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3" name="Rectangle 2"/>
          <p:cNvSpPr/>
          <p:nvPr/>
        </p:nvSpPr>
        <p:spPr>
          <a:xfrm>
            <a:off x="5818722" y="2023166"/>
            <a:ext cx="6234065" cy="461665"/>
          </a:xfrm>
          <a:prstGeom prst="rect">
            <a:avLst/>
          </a:prstGeom>
        </p:spPr>
        <p:txBody>
          <a:bodyPr wrap="square">
            <a:spAutoFit/>
          </a:bodyPr>
          <a:lstStyle/>
          <a:p>
            <a:r>
              <a:rPr lang="en-US" sz="2400" smtClean="0">
                <a:latin typeface="Times New Roman" panose="02020603050405020304" pitchFamily="18" charset="0"/>
                <a:cs typeface="Times New Roman" panose="02020603050405020304" pitchFamily="18" charset="0"/>
              </a:rPr>
              <a:t>Hiển </a:t>
            </a:r>
            <a:r>
              <a:rPr lang="en-US" sz="2400">
                <a:latin typeface="Times New Roman" panose="02020603050405020304" pitchFamily="18" charset="0"/>
                <a:cs typeface="Times New Roman" panose="02020603050405020304" pitchFamily="18" charset="0"/>
              </a:rPr>
              <a:t>thị như một đường viền quanh các use case </a:t>
            </a:r>
          </a:p>
        </p:txBody>
      </p:sp>
      <p:sp>
        <p:nvSpPr>
          <p:cNvPr id="4" name="Rectangle 3"/>
          <p:cNvSpPr/>
          <p:nvPr/>
        </p:nvSpPr>
        <p:spPr>
          <a:xfrm>
            <a:off x="5846508" y="3038430"/>
            <a:ext cx="4649030" cy="461665"/>
          </a:xfrm>
          <a:prstGeom prst="rect">
            <a:avLst/>
          </a:prstGeom>
        </p:spPr>
        <p:txBody>
          <a:bodyPr wrap="none">
            <a:spAutoFit/>
          </a:bodyPr>
          <a:lstStyle/>
          <a:p>
            <a:r>
              <a:rPr lang="en-US" sz="2400" smtClean="0">
                <a:latin typeface="Times New Roman" panose="02020603050405020304" pitchFamily="18" charset="0"/>
                <a:cs typeface="Times New Roman" panose="02020603050405020304" pitchFamily="18" charset="0"/>
              </a:rPr>
              <a:t>Được dán </a:t>
            </a:r>
            <a:r>
              <a:rPr lang="en-US" sz="2400">
                <a:latin typeface="Times New Roman" panose="02020603050405020304" pitchFamily="18" charset="0"/>
                <a:cs typeface="Times New Roman" panose="02020603050405020304" pitchFamily="18" charset="0"/>
              </a:rPr>
              <a:t>nhãn với tên của hệ thống</a:t>
            </a:r>
          </a:p>
        </p:txBody>
      </p:sp>
      <p:sp>
        <p:nvSpPr>
          <p:cNvPr id="5" name="Rectangle 4"/>
          <p:cNvSpPr/>
          <p:nvPr/>
        </p:nvSpPr>
        <p:spPr>
          <a:xfrm>
            <a:off x="5846508" y="4113445"/>
            <a:ext cx="5017720" cy="461665"/>
          </a:xfrm>
          <a:prstGeom prst="rect">
            <a:avLst/>
          </a:prstGeom>
        </p:spPr>
        <p:txBody>
          <a:bodyPr wrap="none">
            <a:spAutoFit/>
          </a:bodyPr>
          <a:lstStyle/>
          <a:p>
            <a:r>
              <a:rPr lang="en-US" sz="2400" smtClean="0">
                <a:latin typeface="Times New Roman" panose="02020603050405020304" pitchFamily="18" charset="0"/>
                <a:cs typeface="Times New Roman" panose="02020603050405020304" pitchFamily="18" charset="0"/>
              </a:rPr>
              <a:t>Dùng </a:t>
            </a:r>
            <a:r>
              <a:rPr lang="en-US" sz="2400">
                <a:latin typeface="Times New Roman" panose="02020603050405020304" pitchFamily="18" charset="0"/>
                <a:cs typeface="Times New Roman" panose="02020603050405020304" pitchFamily="18" charset="0"/>
              </a:rPr>
              <a:t>để tách use case vs các tác nhân. </a:t>
            </a:r>
          </a:p>
        </p:txBody>
      </p:sp>
      <p:grpSp>
        <p:nvGrpSpPr>
          <p:cNvPr id="19" name="组合 71"/>
          <p:cNvGrpSpPr/>
          <p:nvPr/>
        </p:nvGrpSpPr>
        <p:grpSpPr>
          <a:xfrm>
            <a:off x="5528276" y="3098181"/>
            <a:ext cx="426635" cy="426635"/>
            <a:chOff x="7286956" y="4127006"/>
            <a:chExt cx="426635" cy="426635"/>
          </a:xfrm>
          <a:solidFill>
            <a:srgbClr val="00B0F0">
              <a:alpha val="20000"/>
            </a:srgbClr>
          </a:solidFill>
        </p:grpSpPr>
        <p:sp>
          <p:nvSpPr>
            <p:cNvPr id="20" name="直角三角形 72"/>
            <p:cNvSpPr/>
            <p:nvPr/>
          </p:nvSpPr>
          <p:spPr>
            <a:xfrm rot="5400000" flipH="1">
              <a:off x="7286956" y="4127006"/>
              <a:ext cx="426635" cy="42663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直角三角形 73"/>
            <p:cNvSpPr/>
            <p:nvPr/>
          </p:nvSpPr>
          <p:spPr>
            <a:xfrm rot="5400000" flipH="1">
              <a:off x="7304567" y="4228299"/>
              <a:ext cx="300621" cy="3006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22" name="组合 71"/>
          <p:cNvGrpSpPr/>
          <p:nvPr/>
        </p:nvGrpSpPr>
        <p:grpSpPr>
          <a:xfrm>
            <a:off x="5482879" y="4173196"/>
            <a:ext cx="426635" cy="426635"/>
            <a:chOff x="7286956" y="4127006"/>
            <a:chExt cx="426635" cy="426635"/>
          </a:xfrm>
          <a:solidFill>
            <a:srgbClr val="00B0F0">
              <a:alpha val="20000"/>
            </a:srgbClr>
          </a:solidFill>
        </p:grpSpPr>
        <p:sp>
          <p:nvSpPr>
            <p:cNvPr id="23" name="直角三角形 72"/>
            <p:cNvSpPr/>
            <p:nvPr/>
          </p:nvSpPr>
          <p:spPr>
            <a:xfrm rot="5400000" flipH="1">
              <a:off x="7286956" y="4127006"/>
              <a:ext cx="426635" cy="42663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直角三角形 73"/>
            <p:cNvSpPr/>
            <p:nvPr/>
          </p:nvSpPr>
          <p:spPr>
            <a:xfrm rot="5400000" flipH="1">
              <a:off x="7304567" y="4228299"/>
              <a:ext cx="300621" cy="3006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7" name="组合 71"/>
          <p:cNvGrpSpPr/>
          <p:nvPr/>
        </p:nvGrpSpPr>
        <p:grpSpPr>
          <a:xfrm>
            <a:off x="5482879" y="5200970"/>
            <a:ext cx="426635" cy="426635"/>
            <a:chOff x="7286956" y="4127006"/>
            <a:chExt cx="426635" cy="426635"/>
          </a:xfrm>
          <a:solidFill>
            <a:srgbClr val="00B0F0">
              <a:alpha val="20000"/>
            </a:srgbClr>
          </a:solidFill>
        </p:grpSpPr>
        <p:sp>
          <p:nvSpPr>
            <p:cNvPr id="38" name="直角三角形 72"/>
            <p:cNvSpPr/>
            <p:nvPr/>
          </p:nvSpPr>
          <p:spPr>
            <a:xfrm rot="5400000" flipH="1">
              <a:off x="7286956" y="4127006"/>
              <a:ext cx="426635" cy="42663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直角三角形 73"/>
            <p:cNvSpPr/>
            <p:nvPr/>
          </p:nvSpPr>
          <p:spPr>
            <a:xfrm rot="5400000" flipH="1">
              <a:off x="7304567" y="4228299"/>
              <a:ext cx="300621" cy="3006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6" name="Rectangle 5"/>
          <p:cNvSpPr/>
          <p:nvPr/>
        </p:nvSpPr>
        <p:spPr>
          <a:xfrm>
            <a:off x="2339339" y="1666754"/>
            <a:ext cx="2590801" cy="4386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905246" y="1988136"/>
            <a:ext cx="146998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3317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edge">
                                      <p:cBhvr>
                                        <p:cTn id="7" dur="2000"/>
                                        <p:tgtEl>
                                          <p:spTgt spid="11"/>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500"/>
                                        <p:tgtEl>
                                          <p:spTgt spid="6"/>
                                        </p:tgtEl>
                                      </p:cBhvr>
                                    </p:animEffect>
                                  </p:childTnLst>
                                </p:cTn>
                              </p:par>
                              <p:par>
                                <p:cTn id="12" presetID="22" presetClass="entr" presetSubtype="8" fill="hold"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3500"/>
                            </p:stCondLst>
                            <p:childTnLst>
                              <p:par>
                                <p:cTn id="16" presetID="2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40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4500"/>
                            </p:stCondLst>
                            <p:childTnLst>
                              <p:par>
                                <p:cTn id="24" presetID="22" presetClass="entr" presetSubtype="8"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par>
                          <p:cTn id="27" fill="hold">
                            <p:stCondLst>
                              <p:cond delay="5000"/>
                            </p:stCondLst>
                            <p:childTnLst>
                              <p:par>
                                <p:cTn id="28" presetID="22" presetClass="entr" presetSubtype="8"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5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par>
                          <p:cTn id="35" fill="hold">
                            <p:stCondLst>
                              <p:cond delay="6000"/>
                            </p:stCondLst>
                            <p:childTnLst>
                              <p:par>
                                <p:cTn id="36" presetID="22" presetClass="entr" presetSubtype="8"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par>
                          <p:cTn id="43" fill="hold">
                            <p:stCondLst>
                              <p:cond delay="7000"/>
                            </p:stCondLst>
                            <p:childTnLst>
                              <p:par>
                                <p:cTn id="44" presetID="22" presetClass="entr" presetSubtype="8" fill="hold" grpId="0"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left)">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5</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5315045" cy="1222681"/>
            <a:chOff x="6735410" y="4078995"/>
            <a:chExt cx="5315045" cy="1222681"/>
          </a:xfrm>
        </p:grpSpPr>
        <p:sp>
          <p:nvSpPr>
            <p:cNvPr id="26" name="矩形 25"/>
            <p:cNvSpPr/>
            <p:nvPr/>
          </p:nvSpPr>
          <p:spPr>
            <a:xfrm>
              <a:off x="6735410" y="4078995"/>
              <a:ext cx="5315045" cy="707886"/>
            </a:xfrm>
            <a:prstGeom prst="rect">
              <a:avLst/>
            </a:prstGeom>
          </p:spPr>
          <p:txBody>
            <a:bodyPr wrap="none">
              <a:spAutoFit/>
            </a:bodyPr>
            <a:lstStyle/>
            <a:p>
              <a:pPr lvl="0"/>
              <a:r>
                <a:rPr lang="en-US" altLang="zh-CN" sz="4000" cap="all" smtClean="0">
                  <a:ea typeface="迷你简菱心" panose="02010609000101010101" pitchFamily="49" charset="-122"/>
                  <a:cs typeface="+mn-ea"/>
                  <a:sym typeface="+mn-lt"/>
                </a:rPr>
                <a:t>Use case descriptionS</a:t>
              </a:r>
              <a:endParaRPr lang="en-US" altLang="zh-CN" sz="4000" cap="all" dirty="0">
                <a:ea typeface="迷你简菱心" panose="02010609000101010101" pitchFamily="49" charset="-122"/>
                <a:cs typeface="+mn-ea"/>
                <a:sym typeface="+mn-lt"/>
              </a:endParaRP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33851739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9</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41682" y="2695842"/>
            <a:ext cx="6265128" cy="1323439"/>
            <a:chOff x="6735411" y="4078995"/>
            <a:chExt cx="6265128" cy="1323439"/>
          </a:xfrm>
        </p:grpSpPr>
        <p:sp>
          <p:nvSpPr>
            <p:cNvPr id="26" name="矩形 25"/>
            <p:cNvSpPr/>
            <p:nvPr/>
          </p:nvSpPr>
          <p:spPr>
            <a:xfrm>
              <a:off x="6735411" y="4078995"/>
              <a:ext cx="6265128" cy="1323439"/>
            </a:xfrm>
            <a:prstGeom prst="rect">
              <a:avLst/>
            </a:prstGeom>
          </p:spPr>
          <p:txBody>
            <a:bodyPr wrap="square">
              <a:spAutoFit/>
            </a:bodyPr>
            <a:lstStyle/>
            <a:p>
              <a:pPr lvl="0"/>
              <a:r>
                <a:rPr lang="en-US" altLang="zh-CN" sz="4000" cap="all">
                  <a:ea typeface="迷你简菱心" panose="02010609000101010101" pitchFamily="49" charset="-122"/>
                  <a:cs typeface="+mn-ea"/>
                  <a:sym typeface="+mn-lt"/>
                </a:rPr>
                <a:t>USING THE USE CASE MODEL IN SYSTEM DEVELOPMENT</a:t>
              </a: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18753849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对角圆角矩形 41"/>
          <p:cNvSpPr/>
          <p:nvPr/>
        </p:nvSpPr>
        <p:spPr>
          <a:xfrm>
            <a:off x="1017307" y="4632213"/>
            <a:ext cx="10646972" cy="1696465"/>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marL="342900" indent="-342900" algn="just">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Người quản lý dự án sẽ có thể ước tính mất bao lâu để phát triển, mức độ rủi ro và mức độ quan trọng của từng </a:t>
            </a:r>
            <a:r>
              <a:rPr lang="en-US" sz="2400" smtClean="0">
                <a:solidFill>
                  <a:schemeClr val="tx1"/>
                </a:solidFill>
                <a:latin typeface="Times New Roman" panose="02020603050405020304" pitchFamily="18" charset="0"/>
                <a:cs typeface="Times New Roman" panose="02020603050405020304" pitchFamily="18" charset="0"/>
              </a:rPr>
              <a:t>use case </a:t>
            </a:r>
            <a:r>
              <a:rPr lang="en-US" sz="2400">
                <a:solidFill>
                  <a:schemeClr val="tx1"/>
                </a:solidFill>
                <a:latin typeface="Times New Roman" panose="02020603050405020304" pitchFamily="18" charset="0"/>
                <a:cs typeface="Times New Roman" panose="02020603050405020304" pitchFamily="18" charset="0"/>
              </a:rPr>
              <a:t>đối với sự thành công của dự án. </a:t>
            </a:r>
            <a:endParaRPr lang="en-US" sz="320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Nếu dự án không hoàn thành nhanh như khách hàng mong muốn, người quản lý có thể đảm bảo rằng các use case quan trọng nhất được xử lý </a:t>
            </a:r>
            <a:r>
              <a:rPr lang="en-US" sz="2400" smtClean="0">
                <a:solidFill>
                  <a:schemeClr val="tx1"/>
                </a:solidFill>
                <a:latin typeface="Times New Roman" panose="02020603050405020304" pitchFamily="18" charset="0"/>
                <a:cs typeface="Times New Roman" panose="02020603050405020304" pitchFamily="18" charset="0"/>
              </a:rPr>
              <a:t>trước.</a:t>
            </a:r>
            <a:endParaRPr lang="en-US" sz="320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1070380" y="166274"/>
            <a:ext cx="10411706"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USING THE USE CASE MODEL IN SYSTEM DEVELOPMENT</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9</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63" name="对角圆角矩形 41"/>
          <p:cNvSpPr/>
          <p:nvPr/>
        </p:nvSpPr>
        <p:spPr>
          <a:xfrm>
            <a:off x="1017307" y="1895176"/>
            <a:ext cx="10646972" cy="1696465"/>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marL="342900" indent="-342900" algn="just">
              <a:buFont typeface="Wingdings" panose="05000000000000000000" pitchFamily="2" charset="2"/>
              <a:buChar char="ü"/>
            </a:pPr>
            <a:r>
              <a:rPr lang="en-US" sz="2400" smtClean="0">
                <a:solidFill>
                  <a:schemeClr val="tx1"/>
                </a:solidFill>
                <a:latin typeface="Times New Roman" panose="02020603050405020304" pitchFamily="18" charset="0"/>
                <a:cs typeface="Times New Roman" panose="02020603050405020304" pitchFamily="18" charset="0"/>
              </a:rPr>
              <a:t>Mô hình use case cung cấp một cơ </a:t>
            </a:r>
            <a:r>
              <a:rPr lang="en-US" sz="2400">
                <a:solidFill>
                  <a:schemeClr val="tx1"/>
                </a:solidFill>
                <a:latin typeface="Times New Roman" panose="02020603050405020304" pitchFamily="18" charset="0"/>
                <a:cs typeface="Times New Roman" panose="02020603050405020304" pitchFamily="18" charset="0"/>
              </a:rPr>
              <a:t>sở tuyệt vời để thử nghiệm hệ thống. Vì mỗi use case mô hình hóa một nhiệm vụ quan trọng.</a:t>
            </a:r>
          </a:p>
          <a:p>
            <a:pPr marL="342900" indent="-342900" algn="just">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Nhà phát triển có thể lần lượt lấy từng </a:t>
            </a:r>
            <a:r>
              <a:rPr lang="en-US" sz="2400" smtClean="0">
                <a:solidFill>
                  <a:schemeClr val="tx1"/>
                </a:solidFill>
                <a:latin typeface="Times New Roman" panose="02020603050405020304" pitchFamily="18" charset="0"/>
                <a:cs typeface="Times New Roman" panose="02020603050405020304" pitchFamily="18" charset="0"/>
              </a:rPr>
              <a:t>use case và </a:t>
            </a:r>
            <a:r>
              <a:rPr lang="en-US" sz="2400">
                <a:solidFill>
                  <a:schemeClr val="tx1"/>
                </a:solidFill>
                <a:latin typeface="Times New Roman" panose="02020603050405020304" pitchFamily="18" charset="0"/>
                <a:cs typeface="Times New Roman" panose="02020603050405020304" pitchFamily="18" charset="0"/>
              </a:rPr>
              <a:t>kiểm tra xem hệ thống có thực hiện đúng chức năng của nó không.</a:t>
            </a:r>
            <a:endParaRPr lang="en-US" sz="3200">
              <a:solidFill>
                <a:schemeClr val="tx1"/>
              </a:solidFill>
              <a:effectLst/>
              <a:latin typeface="Times New Roman" panose="02020603050405020304" pitchFamily="18" charset="0"/>
              <a:cs typeface="Times New Roman" panose="02020603050405020304" pitchFamily="18" charset="0"/>
            </a:endParaRPr>
          </a:p>
        </p:txBody>
      </p:sp>
      <p:sp>
        <p:nvSpPr>
          <p:cNvPr id="64" name="îṩlïďe">
            <a:extLst>
              <a:ext uri="{FF2B5EF4-FFF2-40B4-BE49-F238E27FC236}">
                <a16:creationId xmlns:a16="http://schemas.microsoft.com/office/drawing/2014/main" xmlns="" id="{9DCC5194-5ACC-48D0-AC34-9AB9C4242DEC}"/>
              </a:ext>
            </a:extLst>
          </p:cNvPr>
          <p:cNvSpPr/>
          <p:nvPr/>
        </p:nvSpPr>
        <p:spPr bwMode="auto">
          <a:xfrm>
            <a:off x="393303" y="1374890"/>
            <a:ext cx="6262140" cy="647249"/>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Checking the system using the use case </a:t>
            </a:r>
            <a:r>
              <a:rPr lang="en-US" sz="2400" b="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8" name="îṩlïďe">
            <a:extLst>
              <a:ext uri="{FF2B5EF4-FFF2-40B4-BE49-F238E27FC236}">
                <a16:creationId xmlns:a16="http://schemas.microsoft.com/office/drawing/2014/main" xmlns="" id="{9DCC5194-5ACC-48D0-AC34-9AB9C4242DEC}"/>
              </a:ext>
            </a:extLst>
          </p:cNvPr>
          <p:cNvSpPr/>
          <p:nvPr/>
        </p:nvSpPr>
        <p:spPr bwMode="auto">
          <a:xfrm>
            <a:off x="393303" y="4111927"/>
            <a:ext cx="6262140" cy="647249"/>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Estimating using use </a:t>
            </a:r>
            <a:r>
              <a:rPr lang="en-US" sz="2400" b="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68154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10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up)">
                                      <p:cBhvr>
                                        <p:cTn id="20"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64" grpId="0" animBg="1"/>
      <p:bldP spid="6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对角圆角矩形 41"/>
          <p:cNvSpPr/>
          <p:nvPr/>
        </p:nvSpPr>
        <p:spPr>
          <a:xfrm>
            <a:off x="1017307" y="4632213"/>
            <a:ext cx="10646972" cy="1696465"/>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marL="342900" indent="-342900" algn="just">
              <a:buFont typeface="Wingdings" panose="05000000000000000000" pitchFamily="2" charset="2"/>
              <a:buChar char="ü"/>
            </a:pPr>
            <a:r>
              <a:rPr lang="vi-VN" sz="2400">
                <a:solidFill>
                  <a:schemeClr val="tx1"/>
                </a:solidFill>
                <a:latin typeface="Times New Roman" panose="02020603050405020304" pitchFamily="18" charset="0"/>
                <a:cs typeface="Times New Roman" panose="02020603050405020304" pitchFamily="18" charset="0"/>
              </a:rPr>
              <a:t>Các mô tả và kịch bản có thể cung cấp điểm bắt đầu để xác định các lớp cho sơ đồ lớp </a:t>
            </a:r>
            <a:r>
              <a:rPr lang="vi-VN" sz="2400" smtClean="0">
                <a:solidFill>
                  <a:schemeClr val="tx1"/>
                </a:solidFill>
                <a:latin typeface="Times New Roman" panose="02020603050405020304" pitchFamily="18" charset="0"/>
                <a:cs typeface="Times New Roman" panose="02020603050405020304" pitchFamily="18" charset="0"/>
              </a:rPr>
              <a:t>(</a:t>
            </a:r>
            <a:r>
              <a:rPr lang="en-US" sz="2400" smtClean="0">
                <a:solidFill>
                  <a:schemeClr val="tx1"/>
                </a:solidFill>
                <a:latin typeface="Times New Roman" panose="02020603050405020304" pitchFamily="18" charset="0"/>
                <a:cs typeface="Times New Roman" panose="02020603050405020304" pitchFamily="18" charset="0"/>
              </a:rPr>
              <a:t>C</a:t>
            </a:r>
            <a:r>
              <a:rPr lang="vi-VN" sz="2400" smtClean="0">
                <a:solidFill>
                  <a:schemeClr val="tx1"/>
                </a:solidFill>
                <a:latin typeface="Times New Roman" panose="02020603050405020304" pitchFamily="18" charset="0"/>
                <a:cs typeface="Times New Roman" panose="02020603050405020304" pitchFamily="18" charset="0"/>
              </a:rPr>
              <a:t>hương </a:t>
            </a:r>
            <a:r>
              <a:rPr lang="vi-VN" sz="2400">
                <a:solidFill>
                  <a:schemeClr val="tx1"/>
                </a:solidFill>
                <a:latin typeface="Times New Roman" panose="02020603050405020304" pitchFamily="18" charset="0"/>
                <a:cs typeface="Times New Roman" panose="02020603050405020304" pitchFamily="18" charset="0"/>
              </a:rPr>
              <a:t>5).</a:t>
            </a:r>
          </a:p>
          <a:p>
            <a:pPr marL="342900" indent="-342900" algn="just">
              <a:buFont typeface="Wingdings" panose="05000000000000000000" pitchFamily="2" charset="2"/>
              <a:buChar char="ü"/>
            </a:pPr>
            <a:r>
              <a:rPr lang="vi-VN" sz="2400" smtClean="0">
                <a:solidFill>
                  <a:schemeClr val="tx1"/>
                </a:solidFill>
                <a:latin typeface="Times New Roman" panose="02020603050405020304" pitchFamily="18" charset="0"/>
                <a:cs typeface="Times New Roman" panose="02020603050405020304" pitchFamily="18" charset="0"/>
              </a:rPr>
              <a:t>Một </a:t>
            </a:r>
            <a:r>
              <a:rPr lang="vi-VN" sz="2400">
                <a:solidFill>
                  <a:schemeClr val="tx1"/>
                </a:solidFill>
                <a:latin typeface="Times New Roman" panose="02020603050405020304" pitchFamily="18" charset="0"/>
                <a:cs typeface="Times New Roman" panose="02020603050405020304" pitchFamily="18" charset="0"/>
              </a:rPr>
              <a:t>trong những cách tiêu chuẩn để tìm các lớp là kiểm tra mô tả rõ về những gì hệ thống </a:t>
            </a:r>
            <a:r>
              <a:rPr lang="vi-VN" sz="2400" smtClean="0">
                <a:solidFill>
                  <a:schemeClr val="tx1"/>
                </a:solidFill>
                <a:latin typeface="Times New Roman" panose="02020603050405020304" pitchFamily="18" charset="0"/>
                <a:cs typeface="Times New Roman" panose="02020603050405020304" pitchFamily="18" charset="0"/>
              </a:rPr>
              <a:t>làm</a:t>
            </a:r>
            <a:r>
              <a:rPr lang="en-US" sz="2400" smtClean="0">
                <a:solidFill>
                  <a:schemeClr val="tx1"/>
                </a:solidFill>
                <a:latin typeface="Times New Roman" panose="02020603050405020304" pitchFamily="18" charset="0"/>
                <a:cs typeface="Times New Roman" panose="02020603050405020304" pitchFamily="18" charset="0"/>
              </a:rPr>
              <a:t>.</a:t>
            </a:r>
            <a:endParaRPr lang="vi-VN" sz="240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1070380" y="166274"/>
            <a:ext cx="10307534"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USING THE USE CASE MODEL IN SYSTEM DEVELOPMENT</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9</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63" name="对角圆角矩形 41"/>
          <p:cNvSpPr/>
          <p:nvPr/>
        </p:nvSpPr>
        <p:spPr>
          <a:xfrm>
            <a:off x="1017307" y="1895176"/>
            <a:ext cx="10646972" cy="1696465"/>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marL="342900" indent="-342900" algn="just">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Các use case có liên quan chặt chẽ </a:t>
            </a:r>
            <a:r>
              <a:rPr lang="en-US" sz="2400" smtClean="0">
                <a:solidFill>
                  <a:schemeClr val="tx1"/>
                </a:solidFill>
                <a:latin typeface="Times New Roman" panose="02020603050405020304" pitchFamily="18" charset="0"/>
                <a:cs typeface="Times New Roman" panose="02020603050405020304" pitchFamily="18" charset="0"/>
              </a:rPr>
              <a:t>với sơ </a:t>
            </a:r>
            <a:r>
              <a:rPr lang="en-US" sz="2400">
                <a:solidFill>
                  <a:schemeClr val="tx1"/>
                </a:solidFill>
                <a:latin typeface="Times New Roman" panose="02020603050405020304" pitchFamily="18" charset="0"/>
                <a:cs typeface="Times New Roman" panose="02020603050405020304" pitchFamily="18" charset="0"/>
              </a:rPr>
              <a:t>đồ tương </a:t>
            </a:r>
            <a:r>
              <a:rPr lang="en-US" sz="2400" smtClean="0">
                <a:solidFill>
                  <a:schemeClr val="tx1"/>
                </a:solidFill>
                <a:latin typeface="Times New Roman" panose="02020603050405020304" pitchFamily="18" charset="0"/>
                <a:cs typeface="Times New Roman" panose="02020603050405020304" pitchFamily="18" charset="0"/>
              </a:rPr>
              <a:t>tác (Chương </a:t>
            </a:r>
            <a:r>
              <a:rPr lang="en-US" sz="2400">
                <a:solidFill>
                  <a:schemeClr val="tx1"/>
                </a:solidFill>
                <a:latin typeface="Times New Roman" panose="02020603050405020304" pitchFamily="18" charset="0"/>
                <a:cs typeface="Times New Roman" panose="02020603050405020304" pitchFamily="18" charset="0"/>
              </a:rPr>
              <a:t>6). </a:t>
            </a:r>
          </a:p>
          <a:p>
            <a:pPr marL="342900" indent="-342900" algn="just">
              <a:buFont typeface="Wingdings" panose="05000000000000000000" pitchFamily="2" charset="2"/>
              <a:buChar char="ü"/>
            </a:pPr>
            <a:r>
              <a:rPr lang="en-US" sz="2400" smtClean="0">
                <a:solidFill>
                  <a:schemeClr val="tx1"/>
                </a:solidFill>
                <a:latin typeface="Times New Roman" panose="02020603050405020304" pitchFamily="18" charset="0"/>
                <a:cs typeface="Times New Roman" panose="02020603050405020304" pitchFamily="18" charset="0"/>
              </a:rPr>
              <a:t>Một </a:t>
            </a:r>
            <a:r>
              <a:rPr lang="en-US" sz="2400">
                <a:solidFill>
                  <a:schemeClr val="tx1"/>
                </a:solidFill>
                <a:latin typeface="Times New Roman" panose="02020603050405020304" pitchFamily="18" charset="0"/>
                <a:cs typeface="Times New Roman" panose="02020603050405020304" pitchFamily="18" charset="0"/>
              </a:rPr>
              <a:t>use case cung cấp một mô tả về một nhiệm vụ cụ </a:t>
            </a:r>
            <a:r>
              <a:rPr lang="en-US" sz="2400" smtClean="0">
                <a:solidFill>
                  <a:schemeClr val="tx1"/>
                </a:solidFill>
                <a:latin typeface="Times New Roman" panose="02020603050405020304" pitchFamily="18" charset="0"/>
                <a:cs typeface="Times New Roman" panose="02020603050405020304" pitchFamily="18" charset="0"/>
              </a:rPr>
              <a:t>thể; sơ đồ </a:t>
            </a:r>
            <a:r>
              <a:rPr lang="en-US" sz="2400">
                <a:solidFill>
                  <a:schemeClr val="tx1"/>
                </a:solidFill>
                <a:latin typeface="Times New Roman" panose="02020603050405020304" pitchFamily="18" charset="0"/>
                <a:cs typeface="Times New Roman" panose="02020603050405020304" pitchFamily="18" charset="0"/>
              </a:rPr>
              <a:t>tương tác tương ứng cho thấy </a:t>
            </a:r>
            <a:r>
              <a:rPr lang="en-US" sz="2400" smtClean="0">
                <a:solidFill>
                  <a:schemeClr val="tx1"/>
                </a:solidFill>
                <a:latin typeface="Times New Roman" panose="02020603050405020304" pitchFamily="18" charset="0"/>
                <a:cs typeface="Times New Roman" panose="02020603050405020304" pitchFamily="18" charset="0"/>
              </a:rPr>
              <a:t>use case đó </a:t>
            </a:r>
            <a:r>
              <a:rPr lang="en-US" sz="2400">
                <a:solidFill>
                  <a:schemeClr val="tx1"/>
                </a:solidFill>
                <a:latin typeface="Times New Roman" panose="02020603050405020304" pitchFamily="18" charset="0"/>
                <a:cs typeface="Times New Roman" panose="02020603050405020304" pitchFamily="18" charset="0"/>
              </a:rPr>
              <a:t>sẽ hoạt động như thế nào giữa các đối </a:t>
            </a:r>
            <a:r>
              <a:rPr lang="en-US" sz="2400" smtClean="0">
                <a:solidFill>
                  <a:schemeClr val="tx1"/>
                </a:solidFill>
                <a:latin typeface="Times New Roman" panose="02020603050405020304" pitchFamily="18" charset="0"/>
                <a:cs typeface="Times New Roman" panose="02020603050405020304" pitchFamily="18" charset="0"/>
              </a:rPr>
              <a:t>tượng.</a:t>
            </a:r>
            <a:endParaRPr lang="en-US" sz="2400">
              <a:solidFill>
                <a:schemeClr val="tx1"/>
              </a:solidFill>
              <a:latin typeface="Times New Roman" panose="02020603050405020304" pitchFamily="18" charset="0"/>
              <a:cs typeface="Times New Roman" panose="02020603050405020304" pitchFamily="18" charset="0"/>
            </a:endParaRPr>
          </a:p>
        </p:txBody>
      </p:sp>
      <p:sp>
        <p:nvSpPr>
          <p:cNvPr id="15" name="îṩlïďe">
            <a:extLst>
              <a:ext uri="{FF2B5EF4-FFF2-40B4-BE49-F238E27FC236}">
                <a16:creationId xmlns:a16="http://schemas.microsoft.com/office/drawing/2014/main" xmlns="" id="{9DCC5194-5ACC-48D0-AC34-9AB9C4242DEC}"/>
              </a:ext>
            </a:extLst>
          </p:cNvPr>
          <p:cNvSpPr/>
          <p:nvPr/>
        </p:nvSpPr>
        <p:spPr bwMode="auto">
          <a:xfrm>
            <a:off x="393303" y="1374890"/>
            <a:ext cx="6262140" cy="647249"/>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Basis for interaction diagrams </a:t>
            </a:r>
          </a:p>
        </p:txBody>
      </p:sp>
      <p:sp>
        <p:nvSpPr>
          <p:cNvPr id="16" name="îṩlïďe">
            <a:extLst>
              <a:ext uri="{FF2B5EF4-FFF2-40B4-BE49-F238E27FC236}">
                <a16:creationId xmlns:a16="http://schemas.microsoft.com/office/drawing/2014/main" xmlns="" id="{9DCC5194-5ACC-48D0-AC34-9AB9C4242DEC}"/>
              </a:ext>
            </a:extLst>
          </p:cNvPr>
          <p:cNvSpPr/>
          <p:nvPr/>
        </p:nvSpPr>
        <p:spPr bwMode="auto">
          <a:xfrm>
            <a:off x="393303" y="4111927"/>
            <a:ext cx="6262140" cy="647249"/>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Starting point for the identification of classes </a:t>
            </a:r>
          </a:p>
        </p:txBody>
      </p:sp>
    </p:spTree>
    <p:extLst>
      <p:ext uri="{BB962C8B-B14F-4D97-AF65-F5344CB8AC3E}">
        <p14:creationId xmlns:p14="http://schemas.microsoft.com/office/powerpoint/2010/main" val="13928892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10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up)">
                                      <p:cBhvr>
                                        <p:cTn id="20"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15"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10</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4185248" cy="1222681"/>
            <a:chOff x="6735410" y="4078995"/>
            <a:chExt cx="4185248" cy="1222681"/>
          </a:xfrm>
        </p:grpSpPr>
        <p:sp>
          <p:nvSpPr>
            <p:cNvPr id="26" name="矩形 25"/>
            <p:cNvSpPr/>
            <p:nvPr/>
          </p:nvSpPr>
          <p:spPr>
            <a:xfrm>
              <a:off x="6735410" y="4078995"/>
              <a:ext cx="4185248" cy="707886"/>
            </a:xfrm>
            <a:prstGeom prst="rect">
              <a:avLst/>
            </a:prstGeom>
          </p:spPr>
          <p:txBody>
            <a:bodyPr wrap="none">
              <a:spAutoFit/>
            </a:bodyPr>
            <a:lstStyle/>
            <a:p>
              <a:pPr lvl="0"/>
              <a:r>
                <a:rPr lang="en-US" altLang="zh-CN" sz="4000" cap="all">
                  <a:ea typeface="迷你简菱心" panose="02010609000101010101" pitchFamily="49" charset="-122"/>
                  <a:cs typeface="+mn-ea"/>
                  <a:sym typeface="+mn-lt"/>
                </a:rPr>
                <a:t>TECHNICAL POINTS</a:t>
              </a: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11779617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018596"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TECHNICAL POINTS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10</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3" name="Picture 2"/>
          <p:cNvPicPr>
            <a:picLocks noChangeAspect="1"/>
          </p:cNvPicPr>
          <p:nvPr/>
        </p:nvPicPr>
        <p:blipFill>
          <a:blip r:embed="rId3"/>
          <a:stretch>
            <a:fillRect/>
          </a:stretch>
        </p:blipFill>
        <p:spPr>
          <a:xfrm>
            <a:off x="3826939" y="1386179"/>
            <a:ext cx="7978668" cy="4474523"/>
          </a:xfrm>
          <a:prstGeom prst="rect">
            <a:avLst/>
          </a:prstGeom>
        </p:spPr>
      </p:pic>
      <p:grpSp>
        <p:nvGrpSpPr>
          <p:cNvPr id="38" name="组合 15"/>
          <p:cNvGrpSpPr/>
          <p:nvPr/>
        </p:nvGrpSpPr>
        <p:grpSpPr>
          <a:xfrm>
            <a:off x="806379" y="3245144"/>
            <a:ext cx="2057378" cy="1197545"/>
            <a:chOff x="304800" y="673100"/>
            <a:chExt cx="4000500" cy="4000500"/>
          </a:xfrm>
          <a:effectLst>
            <a:outerShdw blurRad="444500" dist="254000" dir="8100000" algn="tr" rotWithShape="0">
              <a:prstClr val="black">
                <a:alpha val="50000"/>
              </a:prstClr>
            </a:outerShdw>
          </a:effectLst>
        </p:grpSpPr>
        <p:sp>
          <p:nvSpPr>
            <p:cNvPr id="39"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0"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41" name="TextBox 40"/>
          <p:cNvSpPr txBox="1"/>
          <p:nvPr/>
        </p:nvSpPr>
        <p:spPr>
          <a:xfrm>
            <a:off x="942451" y="3612152"/>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EXTEND</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2" name="Straight Connector 41"/>
          <p:cNvCxnSpPr/>
          <p:nvPr/>
        </p:nvCxnSpPr>
        <p:spPr>
          <a:xfrm>
            <a:off x="3578089" y="2304355"/>
            <a:ext cx="0" cy="325862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807555" y="2119217"/>
            <a:ext cx="2210205" cy="1473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a:off x="6923121" y="4670376"/>
            <a:ext cx="387695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14044" y="170334"/>
            <a:ext cx="4796506" cy="661207"/>
          </a:xfrm>
          <a:prstGeom prst="rect">
            <a:avLst/>
          </a:prstGeom>
        </p:spPr>
        <p:txBody>
          <a:bodyPr wrap="none">
            <a:spAutoFit/>
          </a:bodyPr>
          <a:lstStyle/>
          <a:p>
            <a:pPr>
              <a:lnSpc>
                <a:spcPct val="150000"/>
              </a:lnSpc>
              <a:spcBef>
                <a:spcPts val="600"/>
              </a:spcBef>
              <a:spcAft>
                <a:spcPts val="600"/>
              </a:spcAft>
            </a:pPr>
            <a:r>
              <a:rPr lang="en-US" sz="2800" b="1">
                <a:latin typeface="Times New Roman" panose="02020603050405020304" pitchFamily="18" charset="0"/>
                <a:cs typeface="Times New Roman" panose="02020603050405020304" pitchFamily="18" charset="0"/>
              </a:rPr>
              <a:t>Documenting extension points</a:t>
            </a:r>
          </a:p>
        </p:txBody>
      </p:sp>
      <p:sp>
        <p:nvSpPr>
          <p:cNvPr id="45" name="Rectangle 44"/>
          <p:cNvSpPr/>
          <p:nvPr/>
        </p:nvSpPr>
        <p:spPr>
          <a:xfrm>
            <a:off x="4704836" y="166633"/>
            <a:ext cx="304892" cy="661207"/>
          </a:xfrm>
          <a:prstGeom prst="rect">
            <a:avLst/>
          </a:prstGeom>
        </p:spPr>
        <p:txBody>
          <a:bodyPr wrap="none">
            <a:spAutoFit/>
          </a:bodyPr>
          <a:lstStyle/>
          <a:p>
            <a:pPr algn="ct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t>
            </a:r>
            <a:endParaRPr lang="en-US"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43769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animEffect transition="in" filter="fade">
                                      <p:cBhvr>
                                        <p:cTn id="22" dur="500"/>
                                        <p:tgtEl>
                                          <p:spTgt spid="38"/>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randombar(horizontal)">
                                      <p:cBhvr>
                                        <p:cTn id="26" dur="500"/>
                                        <p:tgtEl>
                                          <p:spTgt spid="41"/>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childTnLst>
                          </p:cTn>
                        </p:par>
                        <p:par>
                          <p:cTn id="31" fill="hold">
                            <p:stCondLst>
                              <p:cond delay="3000"/>
                            </p:stCondLst>
                            <p:childTnLst>
                              <p:par>
                                <p:cTn id="32" presetID="14" presetClass="entr" presetSubtype="1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randombar(horizontal)">
                                      <p:cBhvr>
                                        <p:cTn id="34" dur="500"/>
                                        <p:tgtEl>
                                          <p:spTgt spid="3"/>
                                        </p:tgtEl>
                                      </p:cBhvr>
                                    </p:animEffect>
                                  </p:childTnLst>
                                </p:cTn>
                              </p:par>
                            </p:childTnLst>
                          </p:cTn>
                        </p:par>
                        <p:par>
                          <p:cTn id="35" fill="hold">
                            <p:stCondLst>
                              <p:cond delay="3500"/>
                            </p:stCondLst>
                            <p:childTnLst>
                              <p:par>
                                <p:cTn id="36" presetID="21" presetClass="entr" presetSubtype="1" fill="hold" grpId="0" nodeType="after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wheel(1)">
                                      <p:cBhvr>
                                        <p:cTn id="38" dur="1000"/>
                                        <p:tgtEl>
                                          <p:spTgt spid="19"/>
                                        </p:tgtEl>
                                      </p:cBhvr>
                                    </p:animEffect>
                                  </p:childTnLst>
                                </p:cTn>
                              </p:par>
                            </p:childTnLst>
                          </p:cTn>
                        </p:par>
                        <p:par>
                          <p:cTn id="39" fill="hold">
                            <p:stCondLst>
                              <p:cond delay="5000"/>
                            </p:stCondLst>
                            <p:childTnLst>
                              <p:par>
                                <p:cTn id="40" presetID="22" presetClass="entr" presetSubtype="8" fill="hold"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9" grpId="0" animBg="1"/>
      <p:bldP spid="22" grpId="0"/>
      <p:bldP spid="4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3908020"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TECHNICAL POINTS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10</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1" name="Rectangle 10"/>
          <p:cNvSpPr/>
          <p:nvPr/>
        </p:nvSpPr>
        <p:spPr>
          <a:xfrm>
            <a:off x="4914044" y="170334"/>
            <a:ext cx="2456122" cy="661207"/>
          </a:xfrm>
          <a:prstGeom prst="rect">
            <a:avLst/>
          </a:prstGeom>
        </p:spPr>
        <p:txBody>
          <a:bodyPr wrap="none">
            <a:spAutoFit/>
          </a:bodyPr>
          <a:lstStyle/>
          <a:p>
            <a:pPr>
              <a:lnSpc>
                <a:spcPct val="150000"/>
              </a:lnSpc>
              <a:spcBef>
                <a:spcPts val="600"/>
              </a:spcBef>
              <a:spcAft>
                <a:spcPts val="600"/>
              </a:spcAft>
            </a:pPr>
            <a:r>
              <a:rPr lang="en-US" sz="2800" b="1">
                <a:latin typeface="Times New Roman" panose="02020603050405020304" pitchFamily="18" charset="0"/>
                <a:cs typeface="Times New Roman" panose="02020603050405020304" pitchFamily="18" charset="0"/>
              </a:rPr>
              <a:t>Generalization</a:t>
            </a:r>
          </a:p>
        </p:txBody>
      </p:sp>
      <p:sp>
        <p:nvSpPr>
          <p:cNvPr id="12" name="Rectangle 11"/>
          <p:cNvSpPr/>
          <p:nvPr/>
        </p:nvSpPr>
        <p:spPr>
          <a:xfrm>
            <a:off x="4704836" y="166633"/>
            <a:ext cx="304892" cy="661207"/>
          </a:xfrm>
          <a:prstGeom prst="rect">
            <a:avLst/>
          </a:prstGeom>
        </p:spPr>
        <p:txBody>
          <a:bodyPr wrap="none">
            <a:spAutoFit/>
          </a:bodyPr>
          <a:lstStyle/>
          <a:p>
            <a:pPr algn="ct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t>
            </a:r>
            <a:endParaRPr lang="en-US" sz="2800" b="1">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4490" y="1027291"/>
            <a:ext cx="820075" cy="1128292"/>
          </a:xfrm>
          <a:prstGeom prst="rect">
            <a:avLst/>
          </a:prstGeom>
          <a:effectLst/>
        </p:spPr>
      </p:pic>
      <p:sp>
        <p:nvSpPr>
          <p:cNvPr id="16" name="Oval 15"/>
          <p:cNvSpPr/>
          <p:nvPr/>
        </p:nvSpPr>
        <p:spPr>
          <a:xfrm>
            <a:off x="1520133" y="3107989"/>
            <a:ext cx="1690976" cy="917275"/>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latin typeface="Times New Roman" panose="02020603050405020304" pitchFamily="18" charset="0"/>
                <a:cs typeface="Times New Roman" panose="02020603050405020304" pitchFamily="18" charset="0"/>
              </a:rPr>
              <a:t>USE CASE</a:t>
            </a:r>
            <a:endParaRPr lang="en-US">
              <a:solidFill>
                <a:schemeClr val="tx1"/>
              </a:solidFill>
              <a:latin typeface="Times New Roman" panose="02020603050405020304" pitchFamily="18" charset="0"/>
              <a:cs typeface="Times New Roman" panose="02020603050405020304" pitchFamily="18" charset="0"/>
            </a:endParaRPr>
          </a:p>
        </p:txBody>
      </p:sp>
      <p:sp>
        <p:nvSpPr>
          <p:cNvPr id="4" name="Left-Right Arrow 3"/>
          <p:cNvSpPr/>
          <p:nvPr/>
        </p:nvSpPr>
        <p:spPr>
          <a:xfrm>
            <a:off x="4662309" y="1144126"/>
            <a:ext cx="2438400" cy="914613"/>
          </a:xfrm>
          <a:prstGeom prst="leftRightArrow">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latin typeface="Times New Roman" panose="02020603050405020304" pitchFamily="18" charset="0"/>
                <a:cs typeface="Times New Roman" panose="02020603050405020304" pitchFamily="18" charset="0"/>
              </a:rPr>
              <a:t>inheritance </a:t>
            </a:r>
          </a:p>
        </p:txBody>
      </p:sp>
      <p:sp>
        <p:nvSpPr>
          <p:cNvPr id="6" name="Horizontal Scroll 5"/>
          <p:cNvSpPr/>
          <p:nvPr/>
        </p:nvSpPr>
        <p:spPr>
          <a:xfrm>
            <a:off x="3202845" y="4700237"/>
            <a:ext cx="5357328" cy="1460903"/>
          </a:xfrm>
          <a:prstGeom prst="horizontalScroll">
            <a:avLst/>
          </a:prstGeom>
          <a:solidFill>
            <a:schemeClr val="bg1">
              <a:lumMod val="85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solidFill>
                  <a:schemeClr val="tx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Generalization / Specialization </a:t>
            </a:r>
            <a:endParaRPr lang="en-US" sz="2800" b="1">
              <a:solidFill>
                <a:schemeClr val="tx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58453" y="1062424"/>
            <a:ext cx="820075" cy="1128292"/>
          </a:xfrm>
          <a:prstGeom prst="rect">
            <a:avLst/>
          </a:prstGeom>
          <a:effectLst/>
        </p:spPr>
      </p:pic>
      <p:sp>
        <p:nvSpPr>
          <p:cNvPr id="18" name="Oval 17"/>
          <p:cNvSpPr/>
          <p:nvPr/>
        </p:nvSpPr>
        <p:spPr>
          <a:xfrm>
            <a:off x="8551909" y="2986839"/>
            <a:ext cx="1690976" cy="917275"/>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latin typeface="Times New Roman" panose="02020603050405020304" pitchFamily="18" charset="0"/>
                <a:cs typeface="Times New Roman" panose="02020603050405020304" pitchFamily="18" charset="0"/>
              </a:rPr>
              <a:t>USE CASE</a:t>
            </a:r>
            <a:endParaRPr lang="en-US">
              <a:solidFill>
                <a:schemeClr val="tx1"/>
              </a:solidFill>
              <a:latin typeface="Times New Roman" panose="02020603050405020304" pitchFamily="18" charset="0"/>
              <a:cs typeface="Times New Roman" panose="02020603050405020304" pitchFamily="18" charset="0"/>
            </a:endParaRPr>
          </a:p>
        </p:txBody>
      </p:sp>
      <p:sp>
        <p:nvSpPr>
          <p:cNvPr id="19" name="Left-Right Arrow 18"/>
          <p:cNvSpPr/>
          <p:nvPr/>
        </p:nvSpPr>
        <p:spPr>
          <a:xfrm>
            <a:off x="4662309" y="2977053"/>
            <a:ext cx="2438400" cy="914613"/>
          </a:xfrm>
          <a:prstGeom prst="leftRightArrow">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latin typeface="Times New Roman" panose="02020603050405020304" pitchFamily="18" charset="0"/>
                <a:cs typeface="Times New Roman" panose="02020603050405020304" pitchFamily="18" charset="0"/>
              </a:rPr>
              <a:t>inheritance </a:t>
            </a:r>
          </a:p>
        </p:txBody>
      </p:sp>
    </p:spTree>
    <p:extLst>
      <p:ext uri="{BB962C8B-B14F-4D97-AF65-F5344CB8AC3E}">
        <p14:creationId xmlns:p14="http://schemas.microsoft.com/office/powerpoint/2010/main" val="347717378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p:cTn id="13"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11">
                                            <p:txEl>
                                              <p:pRg st="0" end="0"/>
                                            </p:txEl>
                                          </p:spTgt>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500"/>
                                        <p:tgtEl>
                                          <p:spTgt spid="17"/>
                                        </p:tgtEl>
                                      </p:cBhvr>
                                    </p:animEffect>
                                  </p:childTnLst>
                                </p:cTn>
                              </p:par>
                            </p:childTnLst>
                          </p:cTn>
                        </p:par>
                        <p:par>
                          <p:cTn id="25" fill="hold">
                            <p:stCondLst>
                              <p:cond delay="2500"/>
                            </p:stCondLst>
                            <p:childTnLst>
                              <p:par>
                                <p:cTn id="26" presetID="16" presetClass="entr" presetSubtype="37"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outVertical)">
                                      <p:cBhvr>
                                        <p:cTn id="28" dur="1000"/>
                                        <p:tgtEl>
                                          <p:spTgt spid="4"/>
                                        </p:tgtEl>
                                      </p:cBhvr>
                                    </p:animEffect>
                                  </p:childTnLst>
                                </p:cTn>
                              </p:par>
                            </p:childTnLst>
                          </p:cTn>
                        </p:par>
                        <p:par>
                          <p:cTn id="29" fill="hold">
                            <p:stCondLst>
                              <p:cond delay="3500"/>
                            </p:stCondLst>
                            <p:childTnLst>
                              <p:par>
                                <p:cTn id="30" presetID="2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4500"/>
                            </p:stCondLst>
                            <p:childTnLst>
                              <p:par>
                                <p:cTn id="38" presetID="16" presetClass="entr" presetSubtype="37"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outVertical)">
                                      <p:cBhvr>
                                        <p:cTn id="40" dur="1000"/>
                                        <p:tgtEl>
                                          <p:spTgt spid="19"/>
                                        </p:tgtEl>
                                      </p:cBhvr>
                                    </p:animEffect>
                                  </p:childTnLst>
                                </p:cTn>
                              </p:par>
                            </p:childTnLst>
                          </p:cTn>
                        </p:par>
                        <p:par>
                          <p:cTn id="41" fill="hold">
                            <p:stCondLst>
                              <p:cond delay="5500"/>
                            </p:stCondLst>
                            <p:childTnLst>
                              <p:par>
                                <p:cTn id="42" presetID="17" presetClass="entr" presetSubtype="1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1000" fill="hold"/>
                                        <p:tgtEl>
                                          <p:spTgt spid="6"/>
                                        </p:tgtEl>
                                        <p:attrNameLst>
                                          <p:attrName>ppt_w</p:attrName>
                                        </p:attrNameLst>
                                      </p:cBhvr>
                                      <p:tavLst>
                                        <p:tav tm="0">
                                          <p:val>
                                            <p:fltVal val="0"/>
                                          </p:val>
                                        </p:tav>
                                        <p:tav tm="100000">
                                          <p:val>
                                            <p:strVal val="#ppt_w"/>
                                          </p:val>
                                        </p:tav>
                                      </p:tavLst>
                                    </p:anim>
                                    <p:anim calcmode="lin" valueType="num">
                                      <p:cBhvr>
                                        <p:cTn id="45" dur="1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4" grpId="0" animBg="1"/>
      <p:bldP spid="6" grpId="0" animBg="1"/>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TECHNICAL POINTS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10</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1" name="Rectangle 10"/>
          <p:cNvSpPr/>
          <p:nvPr/>
        </p:nvSpPr>
        <p:spPr>
          <a:xfrm>
            <a:off x="4914044" y="170334"/>
            <a:ext cx="6144567" cy="738664"/>
          </a:xfrm>
          <a:prstGeom prst="rect">
            <a:avLst/>
          </a:prstGeom>
        </p:spPr>
        <p:txBody>
          <a:bodyPr wrap="non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Initiating actor </a:t>
            </a:r>
            <a:r>
              <a:rPr lang="en-US" sz="2800" b="1">
                <a:latin typeface="Times New Roman" panose="02020603050405020304" pitchFamily="18" charset="0"/>
                <a:cs typeface="Times New Roman" panose="02020603050405020304" pitchFamily="18" charset="0"/>
              </a:rPr>
              <a:t>and </a:t>
            </a:r>
            <a:r>
              <a:rPr lang="en-US" sz="2800" b="1" smtClean="0">
                <a:latin typeface="Times New Roman" panose="02020603050405020304" pitchFamily="18" charset="0"/>
                <a:cs typeface="Times New Roman" panose="02020603050405020304" pitchFamily="18" charset="0"/>
              </a:rPr>
              <a:t>participating </a:t>
            </a:r>
            <a:r>
              <a:rPr lang="en-US" sz="2800" b="1">
                <a:latin typeface="Times New Roman" panose="02020603050405020304" pitchFamily="18" charset="0"/>
                <a:cs typeface="Times New Roman" panose="02020603050405020304" pitchFamily="18" charset="0"/>
              </a:rPr>
              <a:t>actor</a:t>
            </a:r>
          </a:p>
        </p:txBody>
      </p:sp>
      <p:sp>
        <p:nvSpPr>
          <p:cNvPr id="12" name="Rectangle 11"/>
          <p:cNvSpPr/>
          <p:nvPr/>
        </p:nvSpPr>
        <p:spPr>
          <a:xfrm>
            <a:off x="4704836" y="166633"/>
            <a:ext cx="304892" cy="738664"/>
          </a:xfrm>
          <a:prstGeom prst="rect">
            <a:avLst/>
          </a:prstGeom>
        </p:spPr>
        <p:txBody>
          <a:bodyPr wrap="none">
            <a:spAutoFit/>
          </a:bodyPr>
          <a:lstStyle/>
          <a:p>
            <a:pPr algn="ct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t>
            </a:r>
            <a:endParaRPr lang="en-US" sz="2800" b="1">
              <a:latin typeface="Times New Roman" panose="02020603050405020304" pitchFamily="18" charset="0"/>
              <a:cs typeface="Times New Roman" panose="02020603050405020304" pitchFamily="18" charset="0"/>
            </a:endParaRPr>
          </a:p>
        </p:txBody>
      </p:sp>
      <p:sp>
        <p:nvSpPr>
          <p:cNvPr id="39" name="对角圆角矩形 41"/>
          <p:cNvSpPr/>
          <p:nvPr/>
        </p:nvSpPr>
        <p:spPr>
          <a:xfrm>
            <a:off x="919909" y="1526430"/>
            <a:ext cx="4607990" cy="805777"/>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r>
              <a:rPr lang="en-US" sz="2400" smtClean="0">
                <a:solidFill>
                  <a:schemeClr val="tx1"/>
                </a:solidFill>
                <a:latin typeface="Times New Roman" panose="02020603050405020304" pitchFamily="18" charset="0"/>
                <a:cs typeface="Times New Roman" panose="02020603050405020304" pitchFamily="18" charset="0"/>
              </a:rPr>
              <a:t>Starts </a:t>
            </a:r>
            <a:r>
              <a:rPr lang="en-US" sz="2400">
                <a:solidFill>
                  <a:schemeClr val="tx1"/>
                </a:solidFill>
                <a:latin typeface="Times New Roman" panose="02020603050405020304" pitchFamily="18" charset="0"/>
                <a:cs typeface="Times New Roman" panose="02020603050405020304" pitchFamily="18" charset="0"/>
              </a:rPr>
              <a:t>off the sequence of events </a:t>
            </a:r>
          </a:p>
        </p:txBody>
      </p:sp>
      <p:sp>
        <p:nvSpPr>
          <p:cNvPr id="40" name="îṩlïďe">
            <a:extLst>
              <a:ext uri="{FF2B5EF4-FFF2-40B4-BE49-F238E27FC236}">
                <a16:creationId xmlns:a16="http://schemas.microsoft.com/office/drawing/2014/main" xmlns="" id="{9DCC5194-5ACC-48D0-AC34-9AB9C4242DEC}"/>
              </a:ext>
            </a:extLst>
          </p:cNvPr>
          <p:cNvSpPr/>
          <p:nvPr/>
        </p:nvSpPr>
        <p:spPr bwMode="auto">
          <a:xfrm>
            <a:off x="451175" y="1137177"/>
            <a:ext cx="2743438" cy="613848"/>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Initiating actor</a:t>
            </a:r>
          </a:p>
        </p:txBody>
      </p:sp>
      <p:sp>
        <p:nvSpPr>
          <p:cNvPr id="41" name="对角圆角矩形 41"/>
          <p:cNvSpPr/>
          <p:nvPr/>
        </p:nvSpPr>
        <p:spPr>
          <a:xfrm>
            <a:off x="6929099" y="1526430"/>
            <a:ext cx="4607990" cy="805777"/>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r>
              <a:rPr lang="en-US" sz="2400">
                <a:solidFill>
                  <a:schemeClr val="tx1"/>
                </a:solidFill>
                <a:latin typeface="Times New Roman" panose="02020603050405020304" pitchFamily="18" charset="0"/>
                <a:cs typeface="Times New Roman" panose="02020603050405020304" pitchFamily="18" charset="0"/>
              </a:rPr>
              <a:t>I</a:t>
            </a:r>
            <a:r>
              <a:rPr lang="en-US" sz="2400" smtClean="0">
                <a:solidFill>
                  <a:schemeClr val="tx1"/>
                </a:solidFill>
                <a:latin typeface="Times New Roman" panose="02020603050405020304" pitchFamily="18" charset="0"/>
                <a:cs typeface="Times New Roman" panose="02020603050405020304" pitchFamily="18" charset="0"/>
              </a:rPr>
              <a:t>nvolved in the </a:t>
            </a:r>
            <a:r>
              <a:rPr lang="en-US" sz="2400">
                <a:solidFill>
                  <a:schemeClr val="tx1"/>
                </a:solidFill>
                <a:latin typeface="Times New Roman" panose="02020603050405020304" pitchFamily="18" charset="0"/>
                <a:cs typeface="Times New Roman" panose="02020603050405020304" pitchFamily="18" charset="0"/>
              </a:rPr>
              <a:t>use </a:t>
            </a:r>
            <a:r>
              <a:rPr lang="en-US" sz="2400" smtClean="0">
                <a:solidFill>
                  <a:schemeClr val="tx1"/>
                </a:solidFill>
                <a:latin typeface="Times New Roman" panose="02020603050405020304" pitchFamily="18" charset="0"/>
                <a:cs typeface="Times New Roman" panose="02020603050405020304" pitchFamily="18" charset="0"/>
              </a:rPr>
              <a:t>case</a:t>
            </a:r>
            <a:endParaRPr lang="en-US" sz="2400">
              <a:solidFill>
                <a:schemeClr val="tx1"/>
              </a:solidFill>
              <a:latin typeface="Times New Roman" panose="02020603050405020304" pitchFamily="18" charset="0"/>
              <a:cs typeface="Times New Roman" panose="02020603050405020304" pitchFamily="18" charset="0"/>
            </a:endParaRPr>
          </a:p>
        </p:txBody>
      </p:sp>
      <p:sp>
        <p:nvSpPr>
          <p:cNvPr id="42" name="îṩlïďe">
            <a:extLst>
              <a:ext uri="{FF2B5EF4-FFF2-40B4-BE49-F238E27FC236}">
                <a16:creationId xmlns:a16="http://schemas.microsoft.com/office/drawing/2014/main" xmlns="" id="{9DCC5194-5ACC-48D0-AC34-9AB9C4242DEC}"/>
              </a:ext>
            </a:extLst>
          </p:cNvPr>
          <p:cNvSpPr/>
          <p:nvPr/>
        </p:nvSpPr>
        <p:spPr bwMode="auto">
          <a:xfrm>
            <a:off x="6460365" y="1137177"/>
            <a:ext cx="2743438" cy="613848"/>
          </a:xfrm>
          <a:prstGeom prst="roundRect">
            <a:avLst>
              <a:gd name="adj" fmla="val 14047"/>
            </a:avLst>
          </a:prstGeom>
          <a:solidFill>
            <a:schemeClr val="bg1">
              <a:lumMod val="75000"/>
            </a:schemeClr>
          </a:solidFill>
          <a:ln w="38100" cap="flat" cmpd="sng" algn="ctr">
            <a:noFill/>
            <a:prstDash val="solid"/>
          </a:ln>
          <a:effectLst>
            <a:outerShdw blurRad="50800" dist="38100" dir="2700000" algn="tl" rotWithShape="0">
              <a:prstClr val="black">
                <a:alpha val="40000"/>
              </a:prstClr>
            </a:outerShdw>
          </a:effectLst>
          <a:extLst/>
        </p:spPr>
        <p:txBody>
          <a:bodyPr wrap="none" rtlCol="0" anchor="ctr">
            <a:norm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Participating </a:t>
            </a:r>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actor</a:t>
            </a:r>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605873" y="2264457"/>
            <a:ext cx="6980254" cy="4557653"/>
          </a:xfrm>
          <a:prstGeom prst="rect">
            <a:avLst/>
          </a:prstGeom>
        </p:spPr>
      </p:pic>
      <p:sp>
        <p:nvSpPr>
          <p:cNvPr id="44" name="Oval 43"/>
          <p:cNvSpPr/>
          <p:nvPr/>
        </p:nvSpPr>
        <p:spPr>
          <a:xfrm>
            <a:off x="8551493" y="4761907"/>
            <a:ext cx="1123085" cy="1051778"/>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cxnSp>
        <p:nvCxnSpPr>
          <p:cNvPr id="45" name="Straight Connector 44"/>
          <p:cNvCxnSpPr/>
          <p:nvPr/>
        </p:nvCxnSpPr>
        <p:spPr>
          <a:xfrm>
            <a:off x="7310120" y="4820920"/>
            <a:ext cx="1584960" cy="3098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147560" y="5217160"/>
            <a:ext cx="1747520" cy="254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045960" y="5298440"/>
            <a:ext cx="1849120" cy="965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97528" y="3005880"/>
            <a:ext cx="3643460" cy="1569660"/>
          </a:xfrm>
          <a:prstGeom prst="rect">
            <a:avLst/>
          </a:prstGeom>
          <a:noFill/>
        </p:spPr>
        <p:txBody>
          <a:bodyPr wrap="square" rtlCol="0">
            <a:spAutoFit/>
          </a:bodyPr>
          <a:lstStyle/>
          <a:p>
            <a:pPr algn="just"/>
            <a:r>
              <a:rPr lang="en-US" sz="3200" b="1" smtClean="0"/>
              <a:t>Khách hàng k tác động vào hệ thống nếu vẽ sẽ sai</a:t>
            </a:r>
            <a:endParaRPr lang="vi-VN" sz="3200" b="1"/>
          </a:p>
        </p:txBody>
      </p:sp>
    </p:spTree>
    <p:extLst>
      <p:ext uri="{BB962C8B-B14F-4D97-AF65-F5344CB8AC3E}">
        <p14:creationId xmlns:p14="http://schemas.microsoft.com/office/powerpoint/2010/main" val="277745436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p:cTn id="13"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11">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up)">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3"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heel(3)">
                                      <p:cBhvr>
                                        <p:cTn id="37" dur="2000"/>
                                        <p:tgtEl>
                                          <p:spTgt spid="7"/>
                                        </p:tgtEl>
                                      </p:cBhvr>
                                    </p:animEffect>
                                  </p:childTnLst>
                                </p:cTn>
                              </p:par>
                            </p:childTnLst>
                          </p:cTn>
                        </p:par>
                        <p:par>
                          <p:cTn id="38" fill="hold">
                            <p:stCondLst>
                              <p:cond delay="2000"/>
                            </p:stCondLst>
                            <p:childTnLst>
                              <p:par>
                                <p:cTn id="39" presetID="16" presetClass="entr" presetSubtype="21"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arn(inVertical)">
                                      <p:cBhvr>
                                        <p:cTn id="41" dur="500"/>
                                        <p:tgtEl>
                                          <p:spTgt spid="44"/>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right)">
                                      <p:cBhvr>
                                        <p:cTn id="45" dur="500"/>
                                        <p:tgtEl>
                                          <p:spTgt spid="45"/>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right)">
                                      <p:cBhvr>
                                        <p:cTn id="49" dur="500"/>
                                        <p:tgtEl>
                                          <p:spTgt spid="46"/>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right)">
                                      <p:cBhvr>
                                        <p:cTn id="5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9" grpId="0" animBg="1"/>
      <p:bldP spid="40" grpId="0" animBg="1"/>
      <p:bldP spid="41" grpId="0" animBg="1"/>
      <p:bldP spid="42" grpId="0" animBg="1"/>
      <p:bldP spid="4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TECHNICAL POINTS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10</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1" name="Rectangle 10"/>
          <p:cNvSpPr/>
          <p:nvPr/>
        </p:nvSpPr>
        <p:spPr>
          <a:xfrm>
            <a:off x="4914044" y="170334"/>
            <a:ext cx="4453399" cy="738664"/>
          </a:xfrm>
          <a:prstGeom prst="rect">
            <a:avLst/>
          </a:prstGeom>
        </p:spPr>
        <p:txBody>
          <a:bodyPr wrap="none">
            <a:spAutoFit/>
          </a:bodyPr>
          <a:lstStyle/>
          <a:p>
            <a:pPr>
              <a:lnSpc>
                <a:spcPct val="150000"/>
              </a:lnSpc>
              <a:spcBef>
                <a:spcPts val="600"/>
              </a:spcBef>
              <a:spcAft>
                <a:spcPts val="600"/>
              </a:spcAft>
            </a:pPr>
            <a:r>
              <a:rPr lang="en-US" sz="2800" b="1">
                <a:latin typeface="Times New Roman" panose="02020603050405020304" pitchFamily="18" charset="0"/>
                <a:cs typeface="Times New Roman" panose="02020603050405020304" pitchFamily="18" charset="0"/>
              </a:rPr>
              <a:t>Essential </a:t>
            </a:r>
            <a:r>
              <a:rPr lang="en-US" sz="2800" b="1" smtClean="0">
                <a:latin typeface="Times New Roman" panose="02020603050405020304" pitchFamily="18" charset="0"/>
                <a:cs typeface="Times New Roman" panose="02020603050405020304" pitchFamily="18" charset="0"/>
              </a:rPr>
              <a:t>and real use cases</a:t>
            </a:r>
            <a:endParaRPr lang="en-US" sz="2800" b="1">
              <a:latin typeface="Times New Roman" panose="02020603050405020304" pitchFamily="18" charset="0"/>
              <a:cs typeface="Times New Roman" panose="02020603050405020304" pitchFamily="18" charset="0"/>
            </a:endParaRPr>
          </a:p>
        </p:txBody>
      </p:sp>
      <p:sp>
        <p:nvSpPr>
          <p:cNvPr id="12" name="Rectangle 11"/>
          <p:cNvSpPr/>
          <p:nvPr/>
        </p:nvSpPr>
        <p:spPr>
          <a:xfrm>
            <a:off x="4704836" y="166633"/>
            <a:ext cx="304892" cy="661207"/>
          </a:xfrm>
          <a:prstGeom prst="rect">
            <a:avLst/>
          </a:prstGeom>
        </p:spPr>
        <p:txBody>
          <a:bodyPr wrap="none">
            <a:spAutoFit/>
          </a:bodyPr>
          <a:lstStyle/>
          <a:p>
            <a:pPr algn="ct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t>
            </a:r>
            <a:endParaRPr lang="en-US" sz="2800" b="1">
              <a:latin typeface="Times New Roman" panose="02020603050405020304" pitchFamily="18" charset="0"/>
              <a:cs typeface="Times New Roman" panose="02020603050405020304" pitchFamily="18" charset="0"/>
            </a:endParaRPr>
          </a:p>
        </p:txBody>
      </p:sp>
      <p:sp>
        <p:nvSpPr>
          <p:cNvPr id="2" name="Rectangle 1"/>
          <p:cNvSpPr/>
          <p:nvPr/>
        </p:nvSpPr>
        <p:spPr>
          <a:xfrm>
            <a:off x="474815" y="1593847"/>
            <a:ext cx="5347233" cy="2984030"/>
          </a:xfrm>
          <a:custGeom>
            <a:avLst/>
            <a:gdLst>
              <a:gd name="connsiteX0" fmla="*/ 0 w 5337199"/>
              <a:gd name="connsiteY0" fmla="*/ 0 h 2968978"/>
              <a:gd name="connsiteX1" fmla="*/ 5337199 w 5337199"/>
              <a:gd name="connsiteY1" fmla="*/ 0 h 2968978"/>
              <a:gd name="connsiteX2" fmla="*/ 5337199 w 5337199"/>
              <a:gd name="connsiteY2" fmla="*/ 2968978 h 2968978"/>
              <a:gd name="connsiteX3" fmla="*/ 0 w 5337199"/>
              <a:gd name="connsiteY3" fmla="*/ 2968978 h 2968978"/>
              <a:gd name="connsiteX4" fmla="*/ 0 w 5337199"/>
              <a:gd name="connsiteY4" fmla="*/ 0 h 2968978"/>
              <a:gd name="connsiteX0" fmla="*/ 0 w 5337199"/>
              <a:gd name="connsiteY0" fmla="*/ 0 h 2984030"/>
              <a:gd name="connsiteX1" fmla="*/ 5337199 w 5337199"/>
              <a:gd name="connsiteY1" fmla="*/ 0 h 2984030"/>
              <a:gd name="connsiteX2" fmla="*/ 5337199 w 5337199"/>
              <a:gd name="connsiteY2" fmla="*/ 2968978 h 2984030"/>
              <a:gd name="connsiteX3" fmla="*/ 0 w 5337199"/>
              <a:gd name="connsiteY3" fmla="*/ 2968978 h 2984030"/>
              <a:gd name="connsiteX4" fmla="*/ 0 w 5337199"/>
              <a:gd name="connsiteY4" fmla="*/ 0 h 2984030"/>
              <a:gd name="connsiteX0" fmla="*/ 0 w 5347233"/>
              <a:gd name="connsiteY0" fmla="*/ 0 h 2984030"/>
              <a:gd name="connsiteX1" fmla="*/ 5337199 w 5347233"/>
              <a:gd name="connsiteY1" fmla="*/ 0 h 2984030"/>
              <a:gd name="connsiteX2" fmla="*/ 5337199 w 5347233"/>
              <a:gd name="connsiteY2" fmla="*/ 2968978 h 2984030"/>
              <a:gd name="connsiteX3" fmla="*/ 0 w 5347233"/>
              <a:gd name="connsiteY3" fmla="*/ 2968978 h 2984030"/>
              <a:gd name="connsiteX4" fmla="*/ 0 w 5347233"/>
              <a:gd name="connsiteY4" fmla="*/ 0 h 29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7233" h="2984030">
                <a:moveTo>
                  <a:pt x="0" y="0"/>
                </a:moveTo>
                <a:lnTo>
                  <a:pt x="5337199" y="0"/>
                </a:lnTo>
                <a:cubicBezTo>
                  <a:pt x="5337199" y="989659"/>
                  <a:pt x="5359777" y="2611497"/>
                  <a:pt x="5337199" y="2968978"/>
                </a:cubicBezTo>
                <a:cubicBezTo>
                  <a:pt x="4732178" y="3002845"/>
                  <a:pt x="1779066" y="2968978"/>
                  <a:pt x="0" y="2968978"/>
                </a:cubicBezTo>
                <a:lnTo>
                  <a:pt x="0" y="0"/>
                </a:lnTo>
                <a:close/>
              </a:path>
            </a:pathLst>
          </a:cu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Essential use cases</a:t>
            </a:r>
          </a:p>
          <a:p>
            <a:pPr marL="342900" indent="-342900">
              <a:buFont typeface="Wingdings" panose="05000000000000000000" pitchFamily="2" charset="2"/>
              <a:buChar char="ü"/>
            </a:pPr>
            <a:r>
              <a:rPr lang="en-US" sz="2400" smtClean="0">
                <a:solidFill>
                  <a:srgbClr val="000000"/>
                </a:solidFill>
                <a:latin typeface="Times New Roman" panose="02020603050405020304" pitchFamily="18" charset="0"/>
                <a:cs typeface="Times New Roman" panose="02020603050405020304" pitchFamily="18" charset="0"/>
              </a:rPr>
              <a:t>T</a:t>
            </a:r>
            <a:r>
              <a:rPr lang="vi-VN" sz="2400" smtClean="0">
                <a:solidFill>
                  <a:srgbClr val="000000"/>
                </a:solidFill>
                <a:latin typeface="Times New Roman" panose="02020603050405020304" pitchFamily="18" charset="0"/>
                <a:cs typeface="Times New Roman" panose="02020603050405020304" pitchFamily="18" charset="0"/>
              </a:rPr>
              <a:t>rừu </a:t>
            </a:r>
            <a:r>
              <a:rPr lang="vi-VN" sz="2400">
                <a:solidFill>
                  <a:srgbClr val="000000"/>
                </a:solidFill>
                <a:latin typeface="Times New Roman" panose="02020603050405020304" pitchFamily="18" charset="0"/>
                <a:cs typeface="Times New Roman" panose="02020603050405020304" pitchFamily="18" charset="0"/>
              </a:rPr>
              <a:t>tượng, khái quát, nắm bắt ý định của người dùng </a:t>
            </a:r>
            <a:endParaRPr lang="en-US" sz="2400" smtClean="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400" smtClean="0">
                <a:solidFill>
                  <a:srgbClr val="000000"/>
                </a:solidFill>
                <a:latin typeface="Times New Roman" panose="02020603050405020304" pitchFamily="18" charset="0"/>
                <a:cs typeface="Times New Roman" panose="02020603050405020304" pitchFamily="18" charset="0"/>
              </a:rPr>
              <a:t>Giữ </a:t>
            </a:r>
            <a:r>
              <a:rPr lang="en-US" sz="2400">
                <a:solidFill>
                  <a:srgbClr val="000000"/>
                </a:solidFill>
                <a:latin typeface="Times New Roman" panose="02020603050405020304" pitchFamily="18" charset="0"/>
                <a:cs typeface="Times New Roman" panose="02020603050405020304" pitchFamily="18" charset="0"/>
              </a:rPr>
              <a:t>cho các use case không có chi tiết triển khai trong giai đoạn đầu </a:t>
            </a:r>
          </a:p>
        </p:txBody>
      </p:sp>
      <p:sp>
        <p:nvSpPr>
          <p:cNvPr id="31" name="Rectangle 30"/>
          <p:cNvSpPr/>
          <p:nvPr/>
        </p:nvSpPr>
        <p:spPr>
          <a:xfrm>
            <a:off x="6280479" y="3365501"/>
            <a:ext cx="5396089" cy="2968978"/>
          </a:xfrm>
          <a:prstGeom prst="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Real use </a:t>
            </a:r>
            <a:r>
              <a:rPr lang="en-US" sz="2400" b="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p>
          <a:p>
            <a:pPr marL="342900" indent="-342900">
              <a:buFont typeface="Wingdings" panose="05000000000000000000" pitchFamily="2" charset="2"/>
              <a:buChar char="ü"/>
            </a:pPr>
            <a:r>
              <a:rPr lang="en-US" sz="2400" smtClean="0">
                <a:solidFill>
                  <a:srgbClr val="000000"/>
                </a:solidFill>
                <a:latin typeface="Times New Roman" panose="02020603050405020304" pitchFamily="18" charset="0"/>
                <a:cs typeface="Times New Roman" panose="02020603050405020304" pitchFamily="18" charset="0"/>
              </a:rPr>
              <a:t>H</a:t>
            </a:r>
            <a:r>
              <a:rPr lang="vi-VN" sz="2400" smtClean="0">
                <a:solidFill>
                  <a:srgbClr val="000000"/>
                </a:solidFill>
                <a:latin typeface="Times New Roman" panose="02020603050405020304" pitchFamily="18" charset="0"/>
                <a:cs typeface="Times New Roman" panose="02020603050405020304" pitchFamily="18" charset="0"/>
              </a:rPr>
              <a:t>iển </a:t>
            </a:r>
            <a:r>
              <a:rPr lang="vi-VN" sz="2400">
                <a:solidFill>
                  <a:srgbClr val="000000"/>
                </a:solidFill>
                <a:latin typeface="Times New Roman" panose="02020603050405020304" pitchFamily="18" charset="0"/>
                <a:cs typeface="Times New Roman" panose="02020603050405020304" pitchFamily="18" charset="0"/>
              </a:rPr>
              <a:t>thị chi tiết về các quyết định thiết kế và triển khai khi chúng ảnh hưởng đến người dùng. </a:t>
            </a:r>
            <a:endParaRPr lang="en-US" sz="2400" smtClean="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400" smtClean="0">
                <a:solidFill>
                  <a:srgbClr val="000000"/>
                </a:solidFill>
                <a:latin typeface="Times New Roman" panose="02020603050405020304" pitchFamily="18" charset="0"/>
                <a:cs typeface="Times New Roman" panose="02020603050405020304" pitchFamily="18" charset="0"/>
              </a:rPr>
              <a:t>H</a:t>
            </a:r>
            <a:r>
              <a:rPr lang="vi-VN" sz="2400" smtClean="0">
                <a:solidFill>
                  <a:srgbClr val="000000"/>
                </a:solidFill>
                <a:latin typeface="Times New Roman" panose="02020603050405020304" pitchFamily="18" charset="0"/>
                <a:cs typeface="Times New Roman" panose="02020603050405020304" pitchFamily="18" charset="0"/>
              </a:rPr>
              <a:t>iển </a:t>
            </a:r>
            <a:r>
              <a:rPr lang="vi-VN" sz="2400">
                <a:solidFill>
                  <a:srgbClr val="000000"/>
                </a:solidFill>
                <a:latin typeface="Times New Roman" panose="02020603050405020304" pitchFamily="18" charset="0"/>
                <a:cs typeface="Times New Roman" panose="02020603050405020304" pitchFamily="18" charset="0"/>
              </a:rPr>
              <a:t>thị ra bên ngoài </a:t>
            </a:r>
            <a:r>
              <a:rPr lang="vi-VN" sz="2400" smtClean="0">
                <a:solidFill>
                  <a:srgbClr val="000000"/>
                </a:solidFill>
                <a:latin typeface="Times New Roman" panose="02020603050405020304" pitchFamily="18" charset="0"/>
                <a:cs typeface="Times New Roman" panose="02020603050405020304" pitchFamily="18" charset="0"/>
              </a:rPr>
              <a:t>(</a:t>
            </a:r>
            <a:r>
              <a:rPr lang="vi-VN" sz="2400">
                <a:solidFill>
                  <a:srgbClr val="000000"/>
                </a:solidFill>
                <a:latin typeface="Times New Roman" panose="02020603050405020304" pitchFamily="18" charset="0"/>
                <a:cs typeface="Times New Roman" panose="02020603050405020304" pitchFamily="18" charset="0"/>
              </a:rPr>
              <a:t>VD: chi tiết về giao diện người dùng</a:t>
            </a:r>
            <a:r>
              <a:rPr lang="vi-VN" sz="2400" smtClean="0">
                <a:solidFill>
                  <a:srgbClr val="000000"/>
                </a:solidFill>
                <a:latin typeface="Times New Roman" panose="02020603050405020304" pitchFamily="18" charset="0"/>
                <a:cs typeface="Times New Roman" panose="02020603050405020304" pitchFamily="18" charset="0"/>
              </a:rPr>
              <a:t>)</a:t>
            </a:r>
            <a:endParaRPr lang="vi-VN" sz="2400">
              <a:solidFill>
                <a:srgbClr val="000000"/>
              </a:solidFill>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8427154">
            <a:off x="9451841" y="2978392"/>
            <a:ext cx="611182" cy="611182"/>
          </a:xfrm>
          <a:prstGeom prst="rect">
            <a:avLst/>
          </a:prstGeom>
          <a:effectLst>
            <a:outerShdw blurRad="50800" dist="38100" dir="5400000" algn="t" rotWithShape="0">
              <a:prstClr val="black">
                <a:alpha val="40000"/>
              </a:prstClr>
            </a:outerShdw>
          </a:effectLst>
        </p:spPr>
      </p:pic>
      <p:pic>
        <p:nvPicPr>
          <p:cNvPr id="5" name="Picture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759342" flipH="1">
            <a:off x="3052762" y="1235752"/>
            <a:ext cx="757238" cy="5048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42847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53" presetClass="entr" presetSubtype="52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anim calcmode="lin" valueType="num">
                                      <p:cBhvr>
                                        <p:cTn id="29" dur="500" fill="hold"/>
                                        <p:tgtEl>
                                          <p:spTgt spid="5"/>
                                        </p:tgtEl>
                                        <p:attrNameLst>
                                          <p:attrName>ppt_x</p:attrName>
                                        </p:attrNameLst>
                                      </p:cBhvr>
                                      <p:tavLst>
                                        <p:tav tm="0">
                                          <p:val>
                                            <p:fltVal val="0.5"/>
                                          </p:val>
                                        </p:tav>
                                        <p:tav tm="100000">
                                          <p:val>
                                            <p:strVal val="#ppt_x"/>
                                          </p:val>
                                        </p:tav>
                                      </p:tavLst>
                                    </p:anim>
                                    <p:anim calcmode="lin" valueType="num">
                                      <p:cBhvr>
                                        <p:cTn id="30" dur="500" fill="hold"/>
                                        <p:tgtEl>
                                          <p:spTgt spid="5"/>
                                        </p:tgtEl>
                                        <p:attrNameLst>
                                          <p:attrName>ppt_y</p:attrName>
                                        </p:attrNameLst>
                                      </p:cBhvr>
                                      <p:tavLst>
                                        <p:tav tm="0">
                                          <p:val>
                                            <p:fltVal val="0.5"/>
                                          </p:val>
                                        </p:tav>
                                        <p:tav tm="100000">
                                          <p:val>
                                            <p:strVal val="#ppt_y"/>
                                          </p:val>
                                        </p:tav>
                                      </p:tavLst>
                                    </p:anim>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53" presetClass="entr" presetSubtype="528"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anim calcmode="lin" valueType="num">
                                      <p:cBhvr>
                                        <p:cTn id="43" dur="500" fill="hold"/>
                                        <p:tgtEl>
                                          <p:spTgt spid="19"/>
                                        </p:tgtEl>
                                        <p:attrNameLst>
                                          <p:attrName>ppt_x</p:attrName>
                                        </p:attrNameLst>
                                      </p:cBhvr>
                                      <p:tavLst>
                                        <p:tav tm="0">
                                          <p:val>
                                            <p:fltVal val="0.5"/>
                                          </p:val>
                                        </p:tav>
                                        <p:tav tm="100000">
                                          <p:val>
                                            <p:strVal val="#ppt_x"/>
                                          </p:val>
                                        </p:tav>
                                      </p:tavLst>
                                    </p:anim>
                                    <p:anim calcmode="lin" valueType="num">
                                      <p:cBhvr>
                                        <p:cTn id="44" dur="500" fill="hold"/>
                                        <p:tgtEl>
                                          <p:spTgt spid="1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animBg="1"/>
      <p:bldP spid="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TECHNICAL POINTS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10</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1" name="Rectangle 10"/>
          <p:cNvSpPr/>
          <p:nvPr/>
        </p:nvSpPr>
        <p:spPr>
          <a:xfrm>
            <a:off x="4914044" y="170334"/>
            <a:ext cx="1952714" cy="661207"/>
          </a:xfrm>
          <a:prstGeom prst="rect">
            <a:avLst/>
          </a:prstGeom>
        </p:spPr>
        <p:txBody>
          <a:bodyPr wrap="non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Stereotypes</a:t>
            </a:r>
            <a:endParaRPr lang="en-US" sz="2800" b="1">
              <a:latin typeface="Times New Roman" panose="02020603050405020304" pitchFamily="18" charset="0"/>
              <a:cs typeface="Times New Roman" panose="02020603050405020304" pitchFamily="18" charset="0"/>
            </a:endParaRPr>
          </a:p>
        </p:txBody>
      </p:sp>
      <p:sp>
        <p:nvSpPr>
          <p:cNvPr id="12" name="Rectangle 11"/>
          <p:cNvSpPr/>
          <p:nvPr/>
        </p:nvSpPr>
        <p:spPr>
          <a:xfrm>
            <a:off x="4704836" y="166633"/>
            <a:ext cx="304892" cy="661207"/>
          </a:xfrm>
          <a:prstGeom prst="rect">
            <a:avLst/>
          </a:prstGeom>
        </p:spPr>
        <p:txBody>
          <a:bodyPr wrap="none">
            <a:spAutoFit/>
          </a:bodyPr>
          <a:lstStyle/>
          <a:p>
            <a:pPr algn="ct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t>
            </a:r>
            <a:endParaRPr lang="en-US" sz="2800" b="1">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96368" y="2321699"/>
            <a:ext cx="3199265" cy="2539723"/>
          </a:xfrm>
          <a:prstGeom prst="rect">
            <a:avLst/>
          </a:prstGeom>
        </p:spPr>
      </p:pic>
    </p:spTree>
    <p:extLst>
      <p:ext uri="{BB962C8B-B14F-4D97-AF65-F5344CB8AC3E}">
        <p14:creationId xmlns:p14="http://schemas.microsoft.com/office/powerpoint/2010/main" val="17889827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par>
                          <p:cTn id="17" fill="hold">
                            <p:stCondLst>
                              <p:cond delay="1500"/>
                            </p:stCondLst>
                            <p:childTnLst>
                              <p:par>
                                <p:cTn id="18" presetID="37"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900" decel="100000" fill="hold"/>
                                        <p:tgtEl>
                                          <p:spTgt spid="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3882187" y="1951739"/>
            <a:ext cx="1227292" cy="665748"/>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solidFill>
                  <a:schemeClr val="tx1"/>
                </a:solidFill>
                <a:latin typeface="Times New Roman" panose="02020603050405020304" pitchFamily="18" charset="0"/>
                <a:cs typeface="Times New Roman" panose="02020603050405020304" pitchFamily="18" charset="0"/>
              </a:rPr>
              <a:t>USE CASE</a:t>
            </a:r>
            <a:endParaRPr lang="en-US" sz="1000">
              <a:solidFill>
                <a:schemeClr val="tx1"/>
              </a:solidFill>
              <a:latin typeface="Times New Roman" panose="02020603050405020304" pitchFamily="18" charset="0"/>
              <a:cs typeface="Times New Roman" panose="02020603050405020304" pitchFamily="18" charset="0"/>
            </a:endParaRPr>
          </a:p>
        </p:txBody>
      </p:sp>
      <p:sp>
        <p:nvSpPr>
          <p:cNvPr id="33" name="Oval 32"/>
          <p:cNvSpPr/>
          <p:nvPr/>
        </p:nvSpPr>
        <p:spPr>
          <a:xfrm>
            <a:off x="4034587" y="2104139"/>
            <a:ext cx="1227292" cy="665748"/>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solidFill>
                  <a:schemeClr val="tx1"/>
                </a:solidFill>
                <a:latin typeface="Times New Roman" panose="02020603050405020304" pitchFamily="18" charset="0"/>
                <a:cs typeface="Times New Roman" panose="02020603050405020304" pitchFamily="18" charset="0"/>
              </a:rPr>
              <a:t>USE CASE</a:t>
            </a:r>
            <a:endParaRPr lang="en-US" sz="1000">
              <a:solidFill>
                <a:schemeClr val="tx1"/>
              </a:solidFill>
              <a:latin typeface="Times New Roman" panose="02020603050405020304" pitchFamily="18" charset="0"/>
              <a:cs typeface="Times New Roman" panose="02020603050405020304" pitchFamily="18" charset="0"/>
            </a:endParaRPr>
          </a:p>
        </p:txBody>
      </p:sp>
      <p:sp>
        <p:nvSpPr>
          <p:cNvPr id="34" name="Oval 33"/>
          <p:cNvSpPr/>
          <p:nvPr/>
        </p:nvSpPr>
        <p:spPr>
          <a:xfrm>
            <a:off x="4186987" y="2256539"/>
            <a:ext cx="1227292" cy="665748"/>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solidFill>
                  <a:schemeClr val="tx1"/>
                </a:solidFill>
                <a:latin typeface="Times New Roman" panose="02020603050405020304" pitchFamily="18" charset="0"/>
                <a:cs typeface="Times New Roman" panose="02020603050405020304" pitchFamily="18" charset="0"/>
              </a:rPr>
              <a:t>USE CASE</a:t>
            </a:r>
            <a:endParaRPr lang="en-US" sz="1000">
              <a:solidFill>
                <a:schemeClr val="tx1"/>
              </a:solidFill>
              <a:latin typeface="Times New Roman" panose="02020603050405020304" pitchFamily="18" charset="0"/>
              <a:cs typeface="Times New Roman" panose="02020603050405020304" pitchFamily="18" charset="0"/>
            </a:endParaRPr>
          </a:p>
        </p:txBody>
      </p:sp>
      <p:sp>
        <p:nvSpPr>
          <p:cNvPr id="36" name="Oval 35"/>
          <p:cNvSpPr/>
          <p:nvPr/>
        </p:nvSpPr>
        <p:spPr>
          <a:xfrm>
            <a:off x="4339387" y="2408939"/>
            <a:ext cx="1227292" cy="665748"/>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solidFill>
                  <a:schemeClr val="tx1"/>
                </a:solidFill>
                <a:latin typeface="Times New Roman" panose="02020603050405020304" pitchFamily="18" charset="0"/>
                <a:cs typeface="Times New Roman" panose="02020603050405020304" pitchFamily="18" charset="0"/>
              </a:rPr>
              <a:t>USE CASE</a:t>
            </a:r>
            <a:endParaRPr lang="en-US" sz="1000">
              <a:solidFill>
                <a:schemeClr val="tx1"/>
              </a:solidFill>
              <a:latin typeface="Times New Roman" panose="02020603050405020304" pitchFamily="18" charset="0"/>
              <a:cs typeface="Times New Roman" panose="02020603050405020304" pitchFamily="18" charset="0"/>
            </a:endParaRPr>
          </a:p>
        </p:txBody>
      </p:sp>
      <p:sp>
        <p:nvSpPr>
          <p:cNvPr id="37" name="Oval 36"/>
          <p:cNvSpPr/>
          <p:nvPr/>
        </p:nvSpPr>
        <p:spPr>
          <a:xfrm>
            <a:off x="4491787" y="2561339"/>
            <a:ext cx="1227292" cy="665748"/>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solidFill>
                  <a:schemeClr val="tx1"/>
                </a:solidFill>
                <a:latin typeface="Times New Roman" panose="02020603050405020304" pitchFamily="18" charset="0"/>
                <a:cs typeface="Times New Roman" panose="02020603050405020304" pitchFamily="18" charset="0"/>
              </a:rPr>
              <a:t>USE CASE</a:t>
            </a:r>
            <a:endParaRPr lang="en-US" sz="1000">
              <a:solidFill>
                <a:schemeClr val="tx1"/>
              </a:solidFill>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3">
            <a:clrChange>
              <a:clrFrom>
                <a:srgbClr val="8F8F8F"/>
              </a:clrFrom>
              <a:clrTo>
                <a:srgbClr val="8F8F8F">
                  <a:alpha val="0"/>
                </a:srgbClr>
              </a:clrTo>
            </a:clrChange>
          </a:blip>
          <a:stretch>
            <a:fillRect/>
          </a:stretch>
        </p:blipFill>
        <p:spPr>
          <a:xfrm>
            <a:off x="3685098" y="3816017"/>
            <a:ext cx="1408234" cy="1150548"/>
          </a:xfrm>
          <a:prstGeom prst="rect">
            <a:avLst/>
          </a:prstGeom>
        </p:spPr>
      </p:pic>
      <p:pic>
        <p:nvPicPr>
          <p:cNvPr id="40" name="Picture 39"/>
          <p:cNvPicPr>
            <a:picLocks noChangeAspect="1"/>
          </p:cNvPicPr>
          <p:nvPr/>
        </p:nvPicPr>
        <p:blipFill>
          <a:blip r:embed="rId3">
            <a:clrChange>
              <a:clrFrom>
                <a:srgbClr val="8F8F8F"/>
              </a:clrFrom>
              <a:clrTo>
                <a:srgbClr val="8F8F8F">
                  <a:alpha val="0"/>
                </a:srgbClr>
              </a:clrTo>
            </a:clrChange>
          </a:blip>
          <a:stretch>
            <a:fillRect/>
          </a:stretch>
        </p:blipFill>
        <p:spPr>
          <a:xfrm>
            <a:off x="4136349" y="4086199"/>
            <a:ext cx="1408234" cy="1150548"/>
          </a:xfrm>
          <a:prstGeom prst="rect">
            <a:avLst/>
          </a:prstGeom>
        </p:spPr>
      </p:pic>
      <p:pic>
        <p:nvPicPr>
          <p:cNvPr id="41" name="Picture 40"/>
          <p:cNvPicPr>
            <a:picLocks noChangeAspect="1"/>
          </p:cNvPicPr>
          <p:nvPr/>
        </p:nvPicPr>
        <p:blipFill>
          <a:blip r:embed="rId3">
            <a:clrChange>
              <a:clrFrom>
                <a:srgbClr val="8F8F8F"/>
              </a:clrFrom>
              <a:clrTo>
                <a:srgbClr val="8F8F8F">
                  <a:alpha val="0"/>
                </a:srgbClr>
              </a:clrTo>
            </a:clrChange>
          </a:blip>
          <a:stretch>
            <a:fillRect/>
          </a:stretch>
        </p:blipFill>
        <p:spPr>
          <a:xfrm>
            <a:off x="4587517" y="4327091"/>
            <a:ext cx="1408234" cy="1150548"/>
          </a:xfrm>
          <a:prstGeom prst="rect">
            <a:avLst/>
          </a:prstGeom>
        </p:spPr>
      </p:pic>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TECHNICAL POINTS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10</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1" name="Rectangle 10"/>
          <p:cNvSpPr/>
          <p:nvPr/>
        </p:nvSpPr>
        <p:spPr>
          <a:xfrm>
            <a:off x="4914044" y="170334"/>
            <a:ext cx="4118435" cy="738664"/>
          </a:xfrm>
          <a:prstGeom prst="rect">
            <a:avLst/>
          </a:prstGeom>
        </p:spPr>
        <p:txBody>
          <a:bodyPr wrap="non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Subsystems </a:t>
            </a:r>
            <a:r>
              <a:rPr lang="en-US" sz="2800" b="1">
                <a:latin typeface="Times New Roman" panose="02020603050405020304" pitchFamily="18" charset="0"/>
                <a:cs typeface="Times New Roman" panose="02020603050405020304" pitchFamily="18" charset="0"/>
              </a:rPr>
              <a:t>and packages</a:t>
            </a:r>
          </a:p>
        </p:txBody>
      </p:sp>
      <p:sp>
        <p:nvSpPr>
          <p:cNvPr id="12" name="Rectangle 11"/>
          <p:cNvSpPr/>
          <p:nvPr/>
        </p:nvSpPr>
        <p:spPr>
          <a:xfrm>
            <a:off x="4704836" y="166633"/>
            <a:ext cx="304892" cy="661207"/>
          </a:xfrm>
          <a:prstGeom prst="rect">
            <a:avLst/>
          </a:prstGeom>
        </p:spPr>
        <p:txBody>
          <a:bodyPr wrap="none">
            <a:spAutoFit/>
          </a:bodyPr>
          <a:lstStyle/>
          <a:p>
            <a:pPr algn="ct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t>
            </a:r>
            <a:endParaRPr lang="en-US" sz="2800" b="1">
              <a:latin typeface="Times New Roman" panose="02020603050405020304" pitchFamily="18" charset="0"/>
              <a:cs typeface="Times New Roman" panose="02020603050405020304" pitchFamily="18" charset="0"/>
            </a:endParaRPr>
          </a:p>
        </p:txBody>
      </p:sp>
      <p:sp>
        <p:nvSpPr>
          <p:cNvPr id="4" name="Explosion 1 3"/>
          <p:cNvSpPr/>
          <p:nvPr/>
        </p:nvSpPr>
        <p:spPr>
          <a:xfrm>
            <a:off x="442896" y="2719359"/>
            <a:ext cx="3212473" cy="2145393"/>
          </a:xfrm>
          <a:prstGeom prst="irregularSeal1">
            <a:avLst/>
          </a:prstGeom>
          <a:solidFill>
            <a:srgbClr val="F7F7F7"/>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17799" y="3376556"/>
            <a:ext cx="1862666" cy="830997"/>
          </a:xfrm>
          <a:prstGeom prst="rect">
            <a:avLst/>
          </a:prstGeom>
          <a:noFill/>
        </p:spPr>
        <p:txBody>
          <a:bodyPr wrap="square" rtlCol="0">
            <a:spAutoFit/>
          </a:bodyPr>
          <a:lstStyle/>
          <a:p>
            <a:pPr algn="ctr"/>
            <a:r>
              <a:rPr lang="en-US" sz="240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LARGE </a:t>
            </a:r>
          </a:p>
          <a:p>
            <a:pPr algn="ctr"/>
            <a:r>
              <a:rPr lang="en-US" sz="240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SYSTEMS </a:t>
            </a: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2" name="Picture 41"/>
          <p:cNvPicPr>
            <a:picLocks noChangeAspect="1"/>
          </p:cNvPicPr>
          <p:nvPr/>
        </p:nvPicPr>
        <p:blipFill>
          <a:blip r:embed="rId4"/>
          <a:srcRect/>
          <a:stretch>
            <a:fillRect/>
          </a:stretch>
        </p:blipFill>
        <p:spPr>
          <a:xfrm>
            <a:off x="8245063" y="2284613"/>
            <a:ext cx="3219450" cy="2638425"/>
          </a:xfrm>
          <a:custGeom>
            <a:avLst/>
            <a:gdLst>
              <a:gd name="connsiteX0" fmla="*/ 516972 w 3219450"/>
              <a:gd name="connsiteY0" fmla="*/ 637673 h 2638425"/>
              <a:gd name="connsiteX1" fmla="*/ 516972 w 3219450"/>
              <a:gd name="connsiteY1" fmla="*/ 1007226 h 2638425"/>
              <a:gd name="connsiteX2" fmla="*/ 2704588 w 3219450"/>
              <a:gd name="connsiteY2" fmla="*/ 1007226 h 2638425"/>
              <a:gd name="connsiteX3" fmla="*/ 2704588 w 3219450"/>
              <a:gd name="connsiteY3" fmla="*/ 637673 h 2638425"/>
              <a:gd name="connsiteX4" fmla="*/ 0 w 3219450"/>
              <a:gd name="connsiteY4" fmla="*/ 0 h 2638425"/>
              <a:gd name="connsiteX5" fmla="*/ 3219450 w 3219450"/>
              <a:gd name="connsiteY5" fmla="*/ 0 h 2638425"/>
              <a:gd name="connsiteX6" fmla="*/ 3219450 w 3219450"/>
              <a:gd name="connsiteY6" fmla="*/ 2638425 h 2638425"/>
              <a:gd name="connsiteX7" fmla="*/ 0 w 3219450"/>
              <a:gd name="connsiteY7" fmla="*/ 2638425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0" h="2638425">
                <a:moveTo>
                  <a:pt x="516972" y="637673"/>
                </a:moveTo>
                <a:lnTo>
                  <a:pt x="516972" y="1007226"/>
                </a:lnTo>
                <a:lnTo>
                  <a:pt x="2704588" y="1007226"/>
                </a:lnTo>
                <a:lnTo>
                  <a:pt x="2704588" y="637673"/>
                </a:lnTo>
                <a:close/>
                <a:moveTo>
                  <a:pt x="0" y="0"/>
                </a:moveTo>
                <a:lnTo>
                  <a:pt x="3219450" y="0"/>
                </a:lnTo>
                <a:lnTo>
                  <a:pt x="3219450" y="2638425"/>
                </a:lnTo>
                <a:lnTo>
                  <a:pt x="0" y="2638425"/>
                </a:lnTo>
                <a:close/>
              </a:path>
            </a:pathLst>
          </a:custGeom>
        </p:spPr>
      </p:pic>
    </p:spTree>
    <p:extLst>
      <p:ext uri="{BB962C8B-B14F-4D97-AF65-F5344CB8AC3E}">
        <p14:creationId xmlns:p14="http://schemas.microsoft.com/office/powerpoint/2010/main" val="82853217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heel(1)">
                                      <p:cBhvr>
                                        <p:cTn id="60" dur="2000"/>
                                        <p:tgtEl>
                                          <p:spTgt spid="42"/>
                                        </p:tgtEl>
                                      </p:cBhvr>
                                    </p:animEffect>
                                  </p:childTnLst>
                                </p:cTn>
                              </p:par>
                            </p:childTnLst>
                          </p:cTn>
                        </p:par>
                        <p:par>
                          <p:cTn id="61" fill="hold">
                            <p:stCondLst>
                              <p:cond delay="2000"/>
                            </p:stCondLst>
                            <p:childTnLst>
                              <p:par>
                                <p:cTn id="62" presetID="50" presetClass="path" presetSubtype="0" accel="50000" decel="50000" fill="hold" grpId="1" nodeType="afterEffect">
                                  <p:stCondLst>
                                    <p:cond delay="0"/>
                                  </p:stCondLst>
                                  <p:childTnLst>
                                    <p:animMotion origin="layout" path="M 0 -1.85185E-6 L 0.21888 -1.85185E-6 C 0.31706 -1.85185E-6 0.43815 0.06389 0.43815 0.11667 L 0.43815 0.23403 " pathEditMode="relative" rAng="0" ptsTypes="AAAA">
                                      <p:cBhvr>
                                        <p:cTn id="63" dur="500" fill="hold"/>
                                        <p:tgtEl>
                                          <p:spTgt spid="21"/>
                                        </p:tgtEl>
                                        <p:attrNameLst>
                                          <p:attrName>ppt_x</p:attrName>
                                          <p:attrName>ppt_y</p:attrName>
                                        </p:attrNameLst>
                                      </p:cBhvr>
                                      <p:rCtr x="21901" y="11690"/>
                                    </p:animMotion>
                                  </p:childTnLst>
                                </p:cTn>
                              </p:par>
                            </p:childTnLst>
                          </p:cTn>
                        </p:par>
                        <p:par>
                          <p:cTn id="64" fill="hold">
                            <p:stCondLst>
                              <p:cond delay="2500"/>
                            </p:stCondLst>
                            <p:childTnLst>
                              <p:par>
                                <p:cTn id="65" presetID="50" presetClass="path" presetSubtype="0" accel="50000" decel="50000" fill="hold" grpId="1" nodeType="afterEffect">
                                  <p:stCondLst>
                                    <p:cond delay="0"/>
                                  </p:stCondLst>
                                  <p:childTnLst>
                                    <p:animMotion origin="layout" path="M 5.55112E-17 -4.07407E-6 L 0.20885 -4.07407E-6 C 0.30247 -4.07407E-6 0.4181 0.05787 0.4181 0.10556 L 0.4181 0.21181 " pathEditMode="relative" rAng="0" ptsTypes="AAAA">
                                      <p:cBhvr>
                                        <p:cTn id="66" dur="500" fill="hold"/>
                                        <p:tgtEl>
                                          <p:spTgt spid="33"/>
                                        </p:tgtEl>
                                        <p:attrNameLst>
                                          <p:attrName>ppt_x</p:attrName>
                                          <p:attrName>ppt_y</p:attrName>
                                        </p:attrNameLst>
                                      </p:cBhvr>
                                      <p:rCtr x="20898" y="10579"/>
                                    </p:animMotion>
                                  </p:childTnLst>
                                </p:cTn>
                              </p:par>
                            </p:childTnLst>
                          </p:cTn>
                        </p:par>
                        <p:par>
                          <p:cTn id="67" fill="hold">
                            <p:stCondLst>
                              <p:cond delay="3000"/>
                            </p:stCondLst>
                            <p:childTnLst>
                              <p:par>
                                <p:cTn id="68" presetID="50" presetClass="path" presetSubtype="0" accel="50000" decel="50000" fill="hold" grpId="1" nodeType="afterEffect">
                                  <p:stCondLst>
                                    <p:cond delay="0"/>
                                  </p:stCondLst>
                                  <p:childTnLst>
                                    <p:animMotion origin="layout" path="M 5.55112E-17 3.7037E-6 L 0.20833 3.7037E-6 C 0.30182 3.7037E-6 0.41706 0.05162 0.41706 0.09444 L 0.41706 0.18958 " pathEditMode="relative" rAng="0" ptsTypes="AAAA">
                                      <p:cBhvr>
                                        <p:cTn id="69" dur="500" fill="hold"/>
                                        <p:tgtEl>
                                          <p:spTgt spid="34"/>
                                        </p:tgtEl>
                                        <p:attrNameLst>
                                          <p:attrName>ppt_x</p:attrName>
                                          <p:attrName>ppt_y</p:attrName>
                                        </p:attrNameLst>
                                      </p:cBhvr>
                                      <p:rCtr x="20846" y="9468"/>
                                    </p:animMotion>
                                  </p:childTnLst>
                                </p:cTn>
                              </p:par>
                            </p:childTnLst>
                          </p:cTn>
                        </p:par>
                        <p:par>
                          <p:cTn id="70" fill="hold">
                            <p:stCondLst>
                              <p:cond delay="3500"/>
                            </p:stCondLst>
                            <p:childTnLst>
                              <p:par>
                                <p:cTn id="71" presetID="50" presetClass="path" presetSubtype="0" accel="50000" decel="50000" fill="hold" grpId="1" nodeType="afterEffect">
                                  <p:stCondLst>
                                    <p:cond delay="0"/>
                                  </p:stCondLst>
                                  <p:childTnLst>
                                    <p:animMotion origin="layout" path="M 0 1.48148E-6 L 0.2026 1.48148E-6 C 0.29336 1.48148E-6 0.40547 0.0456 0.40547 0.08333 L 0.40547 0.16736 " pathEditMode="relative" rAng="0" ptsTypes="AAAA">
                                      <p:cBhvr>
                                        <p:cTn id="72" dur="500" fill="hold"/>
                                        <p:tgtEl>
                                          <p:spTgt spid="36"/>
                                        </p:tgtEl>
                                        <p:attrNameLst>
                                          <p:attrName>ppt_x</p:attrName>
                                          <p:attrName>ppt_y</p:attrName>
                                        </p:attrNameLst>
                                      </p:cBhvr>
                                      <p:rCtr x="20273" y="8356"/>
                                    </p:animMotion>
                                  </p:childTnLst>
                                </p:cTn>
                              </p:par>
                            </p:childTnLst>
                          </p:cTn>
                        </p:par>
                        <p:par>
                          <p:cTn id="73" fill="hold">
                            <p:stCondLst>
                              <p:cond delay="4000"/>
                            </p:stCondLst>
                            <p:childTnLst>
                              <p:par>
                                <p:cTn id="74" presetID="50" presetClass="path" presetSubtype="0" accel="50000" decel="50000" fill="hold" grpId="1" nodeType="afterEffect">
                                  <p:stCondLst>
                                    <p:cond delay="0"/>
                                  </p:stCondLst>
                                  <p:childTnLst>
                                    <p:animMotion origin="layout" path="M 0 -7.40741E-7 L 0.20859 -7.40741E-7 C 0.30208 -7.40741E-7 0.41758 0.03357 0.41758 0.06111 L 0.41758 0.12292 " pathEditMode="relative" rAng="0" ptsTypes="AAAA">
                                      <p:cBhvr>
                                        <p:cTn id="75" dur="500" fill="hold"/>
                                        <p:tgtEl>
                                          <p:spTgt spid="37"/>
                                        </p:tgtEl>
                                        <p:attrNameLst>
                                          <p:attrName>ppt_x</p:attrName>
                                          <p:attrName>ppt_y</p:attrName>
                                        </p:attrNameLst>
                                      </p:cBhvr>
                                      <p:rCtr x="20872" y="6134"/>
                                    </p:animMotion>
                                  </p:childTnLst>
                                </p:cTn>
                              </p:par>
                            </p:childTnLst>
                          </p:cTn>
                        </p:par>
                        <p:par>
                          <p:cTn id="76" fill="hold">
                            <p:stCondLst>
                              <p:cond delay="4500"/>
                            </p:stCondLst>
                            <p:childTnLst>
                              <p:par>
                                <p:cTn id="77" presetID="50" presetClass="path" presetSubtype="0" accel="50000" decel="50000" fill="hold" nodeType="afterEffect">
                                  <p:stCondLst>
                                    <p:cond delay="0"/>
                                  </p:stCondLst>
                                  <p:childTnLst>
                                    <p:animMotion origin="layout" path="M 4.16667E-6 2.22222E-6 L 0.21914 2.22222E-6 C 0.31731 2.22222E-6 0.43854 -0.01852 0.43854 -0.03334 L 0.43854 -0.06667 " pathEditMode="relative" rAng="0" ptsTypes="AAAA">
                                      <p:cBhvr>
                                        <p:cTn id="78" dur="500" fill="hold"/>
                                        <p:tgtEl>
                                          <p:spTgt spid="20"/>
                                        </p:tgtEl>
                                        <p:attrNameLst>
                                          <p:attrName>ppt_x</p:attrName>
                                          <p:attrName>ppt_y</p:attrName>
                                        </p:attrNameLst>
                                      </p:cBhvr>
                                      <p:rCtr x="21927" y="-3333"/>
                                    </p:animMotion>
                                  </p:childTnLst>
                                </p:cTn>
                              </p:par>
                            </p:childTnLst>
                          </p:cTn>
                        </p:par>
                        <p:par>
                          <p:cTn id="79" fill="hold">
                            <p:stCondLst>
                              <p:cond delay="5000"/>
                            </p:stCondLst>
                            <p:childTnLst>
                              <p:par>
                                <p:cTn id="80" presetID="50" presetClass="path" presetSubtype="0" accel="50000" decel="50000" fill="hold" nodeType="afterEffect">
                                  <p:stCondLst>
                                    <p:cond delay="0"/>
                                  </p:stCondLst>
                                  <p:childTnLst>
                                    <p:animMotion origin="layout" path="M 4.79167E-6 3.7037E-7 L 0.20585 3.7037E-7 C 0.29804 3.7037E-7 0.41184 -0.0294 0.41184 -0.05301 L 0.41184 -0.10602 " pathEditMode="relative" rAng="0" ptsTypes="AAAA">
                                      <p:cBhvr>
                                        <p:cTn id="81" dur="500" fill="hold"/>
                                        <p:tgtEl>
                                          <p:spTgt spid="40"/>
                                        </p:tgtEl>
                                        <p:attrNameLst>
                                          <p:attrName>ppt_x</p:attrName>
                                          <p:attrName>ppt_y</p:attrName>
                                        </p:attrNameLst>
                                      </p:cBhvr>
                                      <p:rCtr x="20586" y="-5301"/>
                                    </p:animMotion>
                                  </p:childTnLst>
                                </p:cTn>
                              </p:par>
                            </p:childTnLst>
                          </p:cTn>
                        </p:par>
                        <p:par>
                          <p:cTn id="82" fill="hold">
                            <p:stCondLst>
                              <p:cond delay="5500"/>
                            </p:stCondLst>
                            <p:childTnLst>
                              <p:par>
                                <p:cTn id="83" presetID="50" presetClass="path" presetSubtype="0" accel="50000" decel="50000" fill="hold" nodeType="afterEffect">
                                  <p:stCondLst>
                                    <p:cond delay="0"/>
                                  </p:stCondLst>
                                  <p:childTnLst>
                                    <p:animMotion origin="layout" path="M -4.375E-6 -4.81481E-6 L 0.19349 -4.81481E-6 C 0.28021 -4.81481E-6 0.38724 -0.04259 0.38724 -0.07708 L 0.38724 -0.15416 " pathEditMode="relative" rAng="0" ptsTypes="AAAA">
                                      <p:cBhvr>
                                        <p:cTn id="84" dur="500" fill="hold"/>
                                        <p:tgtEl>
                                          <p:spTgt spid="41"/>
                                        </p:tgtEl>
                                        <p:attrNameLst>
                                          <p:attrName>ppt_x</p:attrName>
                                          <p:attrName>ppt_y</p:attrName>
                                        </p:attrNameLst>
                                      </p:cBhvr>
                                      <p:rCtr x="19362" y="-7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33" grpId="0" animBg="1"/>
      <p:bldP spid="33" grpId="1" animBg="1"/>
      <p:bldP spid="34" grpId="0" animBg="1"/>
      <p:bldP spid="34" grpId="1" animBg="1"/>
      <p:bldP spid="36" grpId="0" animBg="1"/>
      <p:bldP spid="36" grpId="1" animBg="1"/>
      <p:bldP spid="37" grpId="0" animBg="1"/>
      <p:bldP spid="37" grpId="1" animBg="1"/>
      <p:bldP spid="11" grpId="0"/>
      <p:bldP spid="12" grpId="0"/>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DESCRIPTIONS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5</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3524579" y="2303229"/>
            <a:ext cx="5418290" cy="1973751"/>
          </a:xfrm>
          <a:prstGeom prst="rect">
            <a:avLst/>
          </a:prstGeom>
        </p:spPr>
      </p:pic>
      <p:sp>
        <p:nvSpPr>
          <p:cNvPr id="4" name="Rectangle 3"/>
          <p:cNvSpPr/>
          <p:nvPr/>
        </p:nvSpPr>
        <p:spPr>
          <a:xfrm>
            <a:off x="4530401" y="4575820"/>
            <a:ext cx="3406645" cy="461665"/>
          </a:xfrm>
          <a:prstGeom prst="rect">
            <a:avLst/>
          </a:prstGeom>
        </p:spPr>
        <p:txBody>
          <a:bodyPr wrap="square">
            <a:spAutoFit/>
          </a:bodyPr>
          <a:lstStyle/>
          <a:p>
            <a:pPr algn="ctr"/>
            <a:r>
              <a:rPr lang="en-US" sz="2400" b="1">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High-level </a:t>
            </a:r>
            <a:r>
              <a:rPr lang="en-US" sz="2400" b="1" smtClean="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description </a:t>
            </a:r>
            <a:endParaRPr lang="en-US" sz="2400" b="1">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61507774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TECHNICAL POINTS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10</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1" name="Rectangle 10"/>
          <p:cNvSpPr/>
          <p:nvPr/>
        </p:nvSpPr>
        <p:spPr>
          <a:xfrm>
            <a:off x="4914044" y="170334"/>
            <a:ext cx="3185424" cy="661207"/>
          </a:xfrm>
          <a:prstGeom prst="rect">
            <a:avLst/>
          </a:prstGeom>
        </p:spPr>
        <p:txBody>
          <a:bodyPr wrap="none">
            <a:spAutoFit/>
          </a:bodyPr>
          <a:lstStyle/>
          <a:p>
            <a:pPr>
              <a:lnSpc>
                <a:spcPct val="150000"/>
              </a:lnSpc>
              <a:spcBef>
                <a:spcPts val="600"/>
              </a:spcBef>
              <a:spcAft>
                <a:spcPts val="600"/>
              </a:spcAft>
            </a:pPr>
            <a:r>
              <a:rPr lang="en-US" sz="2800" b="1">
                <a:latin typeface="Times New Roman" panose="02020603050405020304" pitchFamily="18" charset="0"/>
                <a:cs typeface="Times New Roman" panose="02020603050405020304" pitchFamily="18" charset="0"/>
              </a:rPr>
              <a:t>Use </a:t>
            </a:r>
            <a:r>
              <a:rPr lang="en-US" sz="2800" b="1" smtClean="0">
                <a:latin typeface="Times New Roman" panose="02020603050405020304" pitchFamily="18" charset="0"/>
                <a:cs typeface="Times New Roman" panose="02020603050405020304" pitchFamily="18" charset="0"/>
              </a:rPr>
              <a:t>case realization</a:t>
            </a:r>
            <a:endParaRPr lang="en-US" sz="2800" b="1">
              <a:latin typeface="Times New Roman" panose="02020603050405020304" pitchFamily="18" charset="0"/>
              <a:cs typeface="Times New Roman" panose="02020603050405020304" pitchFamily="18" charset="0"/>
            </a:endParaRPr>
          </a:p>
        </p:txBody>
      </p:sp>
      <p:sp>
        <p:nvSpPr>
          <p:cNvPr id="12" name="Rectangle 11"/>
          <p:cNvSpPr/>
          <p:nvPr/>
        </p:nvSpPr>
        <p:spPr>
          <a:xfrm>
            <a:off x="4704836" y="166633"/>
            <a:ext cx="304892" cy="661207"/>
          </a:xfrm>
          <a:prstGeom prst="rect">
            <a:avLst/>
          </a:prstGeom>
        </p:spPr>
        <p:txBody>
          <a:bodyPr wrap="none">
            <a:spAutoFit/>
          </a:bodyPr>
          <a:lstStyle/>
          <a:p>
            <a:pPr algn="ct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t>
            </a:r>
            <a:endParaRPr lang="en-US" sz="2800" b="1">
              <a:latin typeface="Times New Roman" panose="02020603050405020304" pitchFamily="18" charset="0"/>
              <a:cs typeface="Times New Roman" panose="02020603050405020304" pitchFamily="18" charset="0"/>
            </a:endParaRPr>
          </a:p>
        </p:txBody>
      </p:sp>
      <p:sp>
        <p:nvSpPr>
          <p:cNvPr id="17" name="Oval 16"/>
          <p:cNvSpPr/>
          <p:nvPr/>
        </p:nvSpPr>
        <p:spPr>
          <a:xfrm>
            <a:off x="2156747" y="2017333"/>
            <a:ext cx="1879944" cy="101978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latin typeface="Times New Roman" panose="02020603050405020304" pitchFamily="18" charset="0"/>
                <a:cs typeface="Times New Roman" panose="02020603050405020304" pitchFamily="18" charset="0"/>
              </a:rPr>
              <a:t>Use case</a:t>
            </a:r>
            <a:endParaRPr lang="en-US" sz="2400">
              <a:solidFill>
                <a:schemeClr val="tx1"/>
              </a:solidFill>
              <a:latin typeface="Times New Roman" panose="02020603050405020304" pitchFamily="18" charset="0"/>
              <a:cs typeface="Times New Roman" panose="02020603050405020304" pitchFamily="18" charset="0"/>
            </a:endParaRPr>
          </a:p>
        </p:txBody>
      </p:sp>
      <p:sp>
        <p:nvSpPr>
          <p:cNvPr id="19" name="Oval 18"/>
          <p:cNvSpPr/>
          <p:nvPr/>
        </p:nvSpPr>
        <p:spPr>
          <a:xfrm>
            <a:off x="7599604" y="2017333"/>
            <a:ext cx="1879944" cy="1019781"/>
          </a:xfrm>
          <a:prstGeom prst="ellipse">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7023005" y="1489246"/>
            <a:ext cx="3033141" cy="461665"/>
          </a:xfrm>
          <a:prstGeom prst="rect">
            <a:avLst/>
          </a:prstGeom>
          <a:noFill/>
        </p:spPr>
        <p:txBody>
          <a:bodyPr wrap="square" rtlCol="0">
            <a:spAutoFit/>
          </a:bodyPr>
          <a:lstStyle/>
          <a:p>
            <a:pPr algn="ctr"/>
            <a:r>
              <a:rPr lang="en-US" sz="2400" smtClean="0">
                <a:latin typeface="Times New Roman" panose="02020603050405020304" pitchFamily="18" charset="0"/>
                <a:ea typeface="Tahoma" panose="020B0604030504040204" pitchFamily="34" charset="0"/>
                <a:cs typeface="Times New Roman" panose="02020603050405020304" pitchFamily="18" charset="0"/>
              </a:rPr>
              <a:t>Use case Realization</a:t>
            </a:r>
            <a:endParaRPr lang="en-US" sz="240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6" name="Straight Arrow Connector 5"/>
          <p:cNvCxnSpPr>
            <a:stCxn id="19" idx="2"/>
            <a:endCxn id="17" idx="6"/>
          </p:cNvCxnSpPr>
          <p:nvPr/>
        </p:nvCxnSpPr>
        <p:spPr>
          <a:xfrm flipH="1">
            <a:off x="4036691" y="2527224"/>
            <a:ext cx="3562913" cy="0"/>
          </a:xfrm>
          <a:prstGeom prst="straightConnector1">
            <a:avLst/>
          </a:prstGeom>
          <a:ln w="285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026" name="Picture 2" descr="Conceptual View of an Orchestration (UML Sequence Diagram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8779" y="4699573"/>
            <a:ext cx="1953306" cy="1059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Độ chi tiết khi thiết kế class diagram - programming - Dạy Nhau Họ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6378" y="4581629"/>
            <a:ext cx="1664662" cy="11773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512138" y="5758955"/>
            <a:ext cx="3033141" cy="461665"/>
          </a:xfrm>
          <a:prstGeom prst="rect">
            <a:avLst/>
          </a:prstGeom>
          <a:noFill/>
        </p:spPr>
        <p:txBody>
          <a:bodyPr wrap="square" rtlCol="0">
            <a:spAutoFit/>
          </a:bodyPr>
          <a:lstStyle/>
          <a:p>
            <a:pPr algn="ctr"/>
            <a:r>
              <a:rPr lang="en-US" sz="2400" smtClean="0">
                <a:latin typeface="Times New Roman" panose="02020603050405020304" pitchFamily="18" charset="0"/>
                <a:ea typeface="Tahoma" panose="020B0604030504040204" pitchFamily="34" charset="0"/>
                <a:cs typeface="Times New Roman" panose="02020603050405020304" pitchFamily="18" charset="0"/>
              </a:rPr>
              <a:t>Class diagram</a:t>
            </a:r>
            <a:endParaRPr lang="en-US"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32" name="TextBox 31"/>
          <p:cNvSpPr txBox="1"/>
          <p:nvPr/>
        </p:nvSpPr>
        <p:spPr>
          <a:xfrm>
            <a:off x="5438861" y="5758955"/>
            <a:ext cx="3033141" cy="461665"/>
          </a:xfrm>
          <a:prstGeom prst="rect">
            <a:avLst/>
          </a:prstGeom>
          <a:noFill/>
        </p:spPr>
        <p:txBody>
          <a:bodyPr wrap="square" rtlCol="0">
            <a:spAutoFit/>
          </a:bodyPr>
          <a:lstStyle/>
          <a:p>
            <a:pPr algn="ctr"/>
            <a:r>
              <a:rPr lang="en-US" sz="2400" smtClean="0">
                <a:latin typeface="Times New Roman" panose="02020603050405020304" pitchFamily="18" charset="0"/>
                <a:ea typeface="Tahoma" panose="020B0604030504040204" pitchFamily="34" charset="0"/>
                <a:cs typeface="Times New Roman" panose="02020603050405020304" pitchFamily="18" charset="0"/>
              </a:rPr>
              <a:t>Sequence diagram</a:t>
            </a:r>
            <a:endParaRPr lang="en-US" sz="240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9" name="Straight Connector 8"/>
          <p:cNvCxnSpPr/>
          <p:nvPr/>
        </p:nvCxnSpPr>
        <p:spPr>
          <a:xfrm flipH="1">
            <a:off x="7142480" y="2608616"/>
            <a:ext cx="985017" cy="1789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869681" y="2608616"/>
            <a:ext cx="914399" cy="1789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7470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p:cTn id="13"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11">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500"/>
                            </p:stCondLst>
                            <p:childTnLst>
                              <p:par>
                                <p:cTn id="29" presetID="22" presetClass="entr" presetSubtype="2"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par>
                          <p:cTn id="36" fill="hold">
                            <p:stCondLst>
                              <p:cond delay="3500"/>
                            </p:stCondLst>
                            <p:childTnLst>
                              <p:par>
                                <p:cTn id="37" presetID="16" presetClass="entr" presetSubtype="21" fill="hold" nodeType="after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barn(inVertical)">
                                      <p:cBhvr>
                                        <p:cTn id="39" dur="500"/>
                                        <p:tgtEl>
                                          <p:spTgt spid="1026"/>
                                        </p:tgtEl>
                                      </p:cBhvr>
                                    </p:animEffect>
                                  </p:childTnLst>
                                </p:cTn>
                              </p:par>
                            </p:childTnLst>
                          </p:cTn>
                        </p:par>
                        <p:par>
                          <p:cTn id="40" fill="hold">
                            <p:stCondLst>
                              <p:cond delay="4000"/>
                            </p:stCondLst>
                            <p:childTnLst>
                              <p:par>
                                <p:cTn id="41" presetID="22" presetClass="entr" presetSubtype="1"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par>
                          <p:cTn id="44" fill="hold">
                            <p:stCondLst>
                              <p:cond delay="4500"/>
                            </p:stCondLst>
                            <p:childTnLst>
                              <p:par>
                                <p:cTn id="45" presetID="16" presetClass="entr" presetSubtype="21" fill="hold" nodeType="afterEffect">
                                  <p:stCondLst>
                                    <p:cond delay="0"/>
                                  </p:stCondLst>
                                  <p:childTnLst>
                                    <p:set>
                                      <p:cBhvr>
                                        <p:cTn id="46" dur="1" fill="hold">
                                          <p:stCondLst>
                                            <p:cond delay="0"/>
                                          </p:stCondLst>
                                        </p:cTn>
                                        <p:tgtEl>
                                          <p:spTgt spid="1028"/>
                                        </p:tgtEl>
                                        <p:attrNameLst>
                                          <p:attrName>style.visibility</p:attrName>
                                        </p:attrNameLst>
                                      </p:cBhvr>
                                      <p:to>
                                        <p:strVal val="visible"/>
                                      </p:to>
                                    </p:set>
                                    <p:animEffect transition="in" filter="barn(inVertical)">
                                      <p:cBhvr>
                                        <p:cTn id="4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9" grpId="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11</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4758162" cy="1222681"/>
            <a:chOff x="6735410" y="4078995"/>
            <a:chExt cx="4758162" cy="1222681"/>
          </a:xfrm>
        </p:grpSpPr>
        <p:sp>
          <p:nvSpPr>
            <p:cNvPr id="26" name="矩形 25"/>
            <p:cNvSpPr/>
            <p:nvPr/>
          </p:nvSpPr>
          <p:spPr>
            <a:xfrm>
              <a:off x="6735410" y="4078995"/>
              <a:ext cx="4758162" cy="707886"/>
            </a:xfrm>
            <a:prstGeom prst="rect">
              <a:avLst/>
            </a:prstGeom>
          </p:spPr>
          <p:txBody>
            <a:bodyPr wrap="none">
              <a:spAutoFit/>
            </a:bodyPr>
            <a:lstStyle/>
            <a:p>
              <a:pPr lvl="0"/>
              <a:r>
                <a:rPr lang="en-US" altLang="zh-CN" sz="4000" cap="all">
                  <a:ea typeface="迷你简菱心" panose="02010609000101010101" pitchFamily="49" charset="-122"/>
                  <a:cs typeface="+mn-ea"/>
                  <a:sym typeface="+mn-lt"/>
                </a:rPr>
                <a:t>COMMON PROBLEMS</a:t>
              </a: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4248253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COMMON PROBLEMS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11</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5" name="平行四边形 22"/>
          <p:cNvSpPr/>
          <p:nvPr/>
        </p:nvSpPr>
        <p:spPr>
          <a:xfrm>
            <a:off x="3306188" y="1153577"/>
            <a:ext cx="7491319" cy="77400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endParaRPr lang="en-US" sz="240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3">
            <a:clrChange>
              <a:clrFrom>
                <a:srgbClr val="8F8F8F"/>
              </a:clrFrom>
              <a:clrTo>
                <a:srgbClr val="8F8F8F">
                  <a:alpha val="0"/>
                </a:srgbClr>
              </a:clrTo>
            </a:clrChange>
          </a:blip>
          <a:stretch>
            <a:fillRect/>
          </a:stretch>
        </p:blipFill>
        <p:spPr>
          <a:xfrm>
            <a:off x="3423410" y="2172997"/>
            <a:ext cx="5345181" cy="4367090"/>
          </a:xfrm>
          <a:prstGeom prst="rect">
            <a:avLst/>
          </a:prstGeom>
        </p:spPr>
      </p:pic>
      <p:sp>
        <p:nvSpPr>
          <p:cNvPr id="4" name="TextBox 3"/>
          <p:cNvSpPr txBox="1"/>
          <p:nvPr/>
        </p:nvSpPr>
        <p:spPr>
          <a:xfrm>
            <a:off x="3540182" y="1328290"/>
            <a:ext cx="7257326" cy="738664"/>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Can more than one actor be associated with  a use  case? </a:t>
            </a:r>
          </a:p>
          <a:p>
            <a:endParaRPr lang="en-US"/>
          </a:p>
        </p:txBody>
      </p:sp>
      <p:sp>
        <p:nvSpPr>
          <p:cNvPr id="31" name="平行四边形 9"/>
          <p:cNvSpPr/>
          <p:nvPr/>
        </p:nvSpPr>
        <p:spPr>
          <a:xfrm>
            <a:off x="1952790" y="1153577"/>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32" name="Picture 31"/>
          <p:cNvPicPr>
            <a:picLocks noChangeAspect="1"/>
          </p:cNvPicPr>
          <p:nvPr/>
        </p:nvPicPr>
        <p:blipFill>
          <a:blip r:embed="rId4">
            <a:clrChange>
              <a:clrFrom>
                <a:srgbClr val="FFFFFF"/>
              </a:clrFrom>
              <a:clrTo>
                <a:srgbClr val="FFFFFF">
                  <a:alpha val="0"/>
                </a:srgbClr>
              </a:clrTo>
            </a:clrChange>
          </a:blip>
          <a:stretch>
            <a:fillRect/>
          </a:stretch>
        </p:blipFill>
        <p:spPr>
          <a:xfrm>
            <a:off x="2359364" y="1211525"/>
            <a:ext cx="540247" cy="646875"/>
          </a:xfrm>
          <a:prstGeom prst="rect">
            <a:avLst/>
          </a:prstGeom>
          <a:effectLst/>
        </p:spPr>
      </p:pic>
    </p:spTree>
    <p:extLst>
      <p:ext uri="{BB962C8B-B14F-4D97-AF65-F5344CB8AC3E}">
        <p14:creationId xmlns:p14="http://schemas.microsoft.com/office/powerpoint/2010/main" val="1409235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par>
                          <p:cTn id="15" fill="hold">
                            <p:stCondLst>
                              <p:cond delay="500"/>
                            </p:stCondLst>
                            <p:childTnLst>
                              <p:par>
                                <p:cTn id="16" presetID="16" presetClass="entr" presetSubtype="21"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vertic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3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COMMON PROBLEMS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11</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5" name="平行四边形 22"/>
          <p:cNvSpPr/>
          <p:nvPr/>
        </p:nvSpPr>
        <p:spPr>
          <a:xfrm>
            <a:off x="3306188" y="1153577"/>
            <a:ext cx="7491319" cy="77400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endParaRPr lang="en-US" sz="2400">
              <a:latin typeface="Times New Roman" panose="02020603050405020304" pitchFamily="18" charset="0"/>
              <a:cs typeface="Times New Roman" panose="02020603050405020304" pitchFamily="18" charset="0"/>
            </a:endParaRPr>
          </a:p>
        </p:txBody>
      </p:sp>
      <p:sp>
        <p:nvSpPr>
          <p:cNvPr id="4" name="TextBox 3"/>
          <p:cNvSpPr txBox="1"/>
          <p:nvPr/>
        </p:nvSpPr>
        <p:spPr>
          <a:xfrm>
            <a:off x="3712761" y="1153577"/>
            <a:ext cx="7131677"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What dictates the granularity of use cases, i.e. how do </a:t>
            </a:r>
            <a:r>
              <a:rPr lang="en-US" sz="2400" smtClean="0">
                <a:latin typeface="Times New Roman" panose="02020603050405020304" pitchFamily="18" charset="0"/>
                <a:cs typeface="Times New Roman" panose="02020603050405020304" pitchFamily="18" charset="0"/>
              </a:rPr>
              <a:t>we </a:t>
            </a:r>
            <a:r>
              <a:rPr lang="en-US" sz="2400">
                <a:latin typeface="Times New Roman" panose="02020603050405020304" pitchFamily="18" charset="0"/>
                <a:cs typeface="Times New Roman" panose="02020603050405020304" pitchFamily="18" charset="0"/>
              </a:rPr>
              <a:t>know how big or how small to make them? </a:t>
            </a:r>
            <a:endParaRPr lang="en-US" sz="2400"/>
          </a:p>
        </p:txBody>
      </p:sp>
      <p:sp>
        <p:nvSpPr>
          <p:cNvPr id="31" name="平行四边形 9"/>
          <p:cNvSpPr/>
          <p:nvPr/>
        </p:nvSpPr>
        <p:spPr>
          <a:xfrm>
            <a:off x="1952790" y="1153577"/>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32" name="Picture 31"/>
          <p:cNvPicPr>
            <a:picLocks noChangeAspect="1"/>
          </p:cNvPicPr>
          <p:nvPr/>
        </p:nvPicPr>
        <p:blipFill>
          <a:blip r:embed="rId3">
            <a:clrChange>
              <a:clrFrom>
                <a:srgbClr val="FFFFFF"/>
              </a:clrFrom>
              <a:clrTo>
                <a:srgbClr val="FFFFFF">
                  <a:alpha val="0"/>
                </a:srgbClr>
              </a:clrTo>
            </a:clrChange>
          </a:blip>
          <a:stretch>
            <a:fillRect/>
          </a:stretch>
        </p:blipFill>
        <p:spPr>
          <a:xfrm>
            <a:off x="2359364" y="1211525"/>
            <a:ext cx="540247" cy="646875"/>
          </a:xfrm>
          <a:prstGeom prst="rect">
            <a:avLst/>
          </a:prstGeom>
          <a:effectLst/>
        </p:spPr>
      </p:pic>
      <p:pic>
        <p:nvPicPr>
          <p:cNvPr id="2" name="Picture 1"/>
          <p:cNvPicPr>
            <a:picLocks noChangeAspect="1"/>
          </p:cNvPicPr>
          <p:nvPr/>
        </p:nvPicPr>
        <p:blipFill>
          <a:blip r:embed="rId4"/>
          <a:stretch>
            <a:fillRect/>
          </a:stretch>
        </p:blipFill>
        <p:spPr>
          <a:xfrm>
            <a:off x="2112754" y="2847372"/>
            <a:ext cx="7966493" cy="3282780"/>
          </a:xfrm>
          <a:prstGeom prst="rect">
            <a:avLst/>
          </a:prstGeom>
        </p:spPr>
      </p:pic>
    </p:spTree>
    <p:extLst>
      <p:ext uri="{BB962C8B-B14F-4D97-AF65-F5344CB8AC3E}">
        <p14:creationId xmlns:p14="http://schemas.microsoft.com/office/powerpoint/2010/main" val="7279949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par>
                          <p:cTn id="15" fill="hold">
                            <p:stCondLst>
                              <p:cond delay="500"/>
                            </p:stCondLst>
                            <p:childTnLst>
                              <p:par>
                                <p:cTn id="16" presetID="16" presetClass="entr" presetSubtype="21"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randombar(horizontal)">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COMMON PROBLEMS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11</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5" name="平行四边形 22"/>
          <p:cNvSpPr/>
          <p:nvPr/>
        </p:nvSpPr>
        <p:spPr>
          <a:xfrm>
            <a:off x="3306188" y="1153577"/>
            <a:ext cx="7491319" cy="77400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endParaRPr lang="en-US" sz="2400">
              <a:latin typeface="Times New Roman" panose="02020603050405020304" pitchFamily="18" charset="0"/>
              <a:cs typeface="Times New Roman" panose="02020603050405020304" pitchFamily="18" charset="0"/>
            </a:endParaRPr>
          </a:p>
        </p:txBody>
      </p:sp>
      <p:sp>
        <p:nvSpPr>
          <p:cNvPr id="4" name="TextBox 3"/>
          <p:cNvSpPr txBox="1"/>
          <p:nvPr/>
        </p:nvSpPr>
        <p:spPr>
          <a:xfrm>
            <a:off x="3712761" y="1153577"/>
            <a:ext cx="7037409"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How </a:t>
            </a:r>
            <a:r>
              <a:rPr lang="en-US" sz="2400" smtClean="0">
                <a:latin typeface="Times New Roman" panose="02020603050405020304" pitchFamily="18" charset="0"/>
                <a:cs typeface="Times New Roman" panose="02020603050405020304" pitchFamily="18" charset="0"/>
              </a:rPr>
              <a:t>do I know </a:t>
            </a:r>
            <a:r>
              <a:rPr lang="en-US" sz="2400">
                <a:latin typeface="Times New Roman" panose="02020603050405020304" pitchFamily="18" charset="0"/>
                <a:cs typeface="Times New Roman" panose="02020603050405020304" pitchFamily="18" charset="0"/>
              </a:rPr>
              <a:t>when </a:t>
            </a:r>
            <a:r>
              <a:rPr lang="en-US" sz="2400" smtClean="0">
                <a:latin typeface="Times New Roman" panose="02020603050405020304" pitchFamily="18" charset="0"/>
                <a:cs typeface="Times New Roman" panose="02020603050405020304" pitchFamily="18" charset="0"/>
              </a:rPr>
              <a:t>it is appropriate </a:t>
            </a:r>
            <a:r>
              <a:rPr lang="en-US" sz="2400">
                <a:latin typeface="Times New Roman" panose="02020603050405020304" pitchFamily="18" charset="0"/>
                <a:cs typeface="Times New Roman" panose="02020603050405020304" pitchFamily="18" charset="0"/>
              </a:rPr>
              <a:t>to </a:t>
            </a:r>
            <a:r>
              <a:rPr lang="en-US" sz="2400" smtClean="0">
                <a:latin typeface="Times New Roman" panose="02020603050405020304" pitchFamily="18" charset="0"/>
                <a:cs typeface="Times New Roman" panose="02020603050405020304" pitchFamily="18" charset="0"/>
              </a:rPr>
              <a:t>use an include relationship</a:t>
            </a:r>
            <a:r>
              <a:rPr lang="en-US" sz="2400">
                <a:latin typeface="Times New Roman" panose="02020603050405020304" pitchFamily="18" charset="0"/>
                <a:cs typeface="Times New Roman" panose="02020603050405020304" pitchFamily="18" charset="0"/>
              </a:rPr>
              <a:t>? </a:t>
            </a:r>
            <a:endParaRPr lang="en-US" sz="2400"/>
          </a:p>
        </p:txBody>
      </p:sp>
      <p:sp>
        <p:nvSpPr>
          <p:cNvPr id="31" name="平行四边形 9"/>
          <p:cNvSpPr/>
          <p:nvPr/>
        </p:nvSpPr>
        <p:spPr>
          <a:xfrm>
            <a:off x="1952790" y="1153577"/>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32" name="Picture 31"/>
          <p:cNvPicPr>
            <a:picLocks noChangeAspect="1"/>
          </p:cNvPicPr>
          <p:nvPr/>
        </p:nvPicPr>
        <p:blipFill>
          <a:blip r:embed="rId3">
            <a:clrChange>
              <a:clrFrom>
                <a:srgbClr val="FFFFFF"/>
              </a:clrFrom>
              <a:clrTo>
                <a:srgbClr val="FFFFFF">
                  <a:alpha val="0"/>
                </a:srgbClr>
              </a:clrTo>
            </a:clrChange>
          </a:blip>
          <a:stretch>
            <a:fillRect/>
          </a:stretch>
        </p:blipFill>
        <p:spPr>
          <a:xfrm>
            <a:off x="2359364" y="1211525"/>
            <a:ext cx="540247" cy="646875"/>
          </a:xfrm>
          <a:prstGeom prst="rect">
            <a:avLst/>
          </a:prstGeom>
          <a:effectLst/>
        </p:spPr>
      </p:pic>
      <p:grpSp>
        <p:nvGrpSpPr>
          <p:cNvPr id="16" name="组合 15"/>
          <p:cNvGrpSpPr/>
          <p:nvPr/>
        </p:nvGrpSpPr>
        <p:grpSpPr>
          <a:xfrm>
            <a:off x="5067311" y="3783434"/>
            <a:ext cx="2057378" cy="1197545"/>
            <a:chOff x="304800" y="673100"/>
            <a:chExt cx="4000500" cy="4000500"/>
          </a:xfrm>
          <a:effectLst>
            <a:outerShdw blurRad="444500" dist="254000" dir="8100000" algn="tr" rotWithShape="0">
              <a:prstClr val="black">
                <a:alpha val="50000"/>
              </a:prstClr>
            </a:outerShdw>
          </a:effectLst>
        </p:grpSpPr>
        <p:sp>
          <p:nvSpPr>
            <p:cNvPr id="17"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9" name="TextBox 18"/>
          <p:cNvSpPr txBox="1"/>
          <p:nvPr/>
        </p:nvSpPr>
        <p:spPr>
          <a:xfrm>
            <a:off x="5222135" y="4150442"/>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INCLUDE</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37044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par>
                          <p:cTn id="15" fill="hold">
                            <p:stCondLst>
                              <p:cond delay="500"/>
                            </p:stCondLst>
                            <p:childTnLst>
                              <p:par>
                                <p:cTn id="16" presetID="16" presetClass="entr" presetSubtype="21"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1500"/>
                            </p:stCondLst>
                            <p:childTnLst>
                              <p:par>
                                <p:cTn id="29" presetID="14" presetClass="entr" presetSubtype="1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31" grpId="0" animBg="1"/>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12</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4491807" cy="1222681"/>
            <a:chOff x="6735410" y="4078995"/>
            <a:chExt cx="4491807" cy="1222681"/>
          </a:xfrm>
        </p:grpSpPr>
        <p:sp>
          <p:nvSpPr>
            <p:cNvPr id="26" name="矩形 25"/>
            <p:cNvSpPr/>
            <p:nvPr/>
          </p:nvSpPr>
          <p:spPr>
            <a:xfrm>
              <a:off x="6735410" y="4078995"/>
              <a:ext cx="4491807" cy="707886"/>
            </a:xfrm>
            <a:prstGeom prst="rect">
              <a:avLst/>
            </a:prstGeom>
          </p:spPr>
          <p:txBody>
            <a:bodyPr wrap="none">
              <a:spAutoFit/>
            </a:bodyPr>
            <a:lstStyle/>
            <a:p>
              <a:pPr lvl="0"/>
              <a:r>
                <a:rPr lang="en-US" altLang="zh-CN" sz="4000" cap="all">
                  <a:ea typeface="迷你简菱心" panose="02010609000101010101" pitchFamily="49" charset="-122"/>
                  <a:cs typeface="+mn-ea"/>
                  <a:sym typeface="+mn-lt"/>
                </a:rPr>
                <a:t>CHAPTER SUMMARY</a:t>
              </a: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40379427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661207"/>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CHAPTER SUMMARY</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12</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6" name="平行四边形 22"/>
          <p:cNvSpPr/>
          <p:nvPr/>
        </p:nvSpPr>
        <p:spPr>
          <a:xfrm>
            <a:off x="643545" y="1584905"/>
            <a:ext cx="3528105" cy="935497"/>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r>
              <a:rPr lang="en-US" sz="2400" b="1" smtClean="0">
                <a:latin typeface="Times New Roman" panose="02020603050405020304" pitchFamily="18" charset="0"/>
                <a:cs typeface="Times New Roman" panose="02020603050405020304" pitchFamily="18" charset="0"/>
              </a:rPr>
              <a:t>Use case diagram</a:t>
            </a:r>
            <a:endParaRPr lang="en-US" sz="2400" b="1">
              <a:latin typeface="Times New Roman" panose="02020603050405020304" pitchFamily="18" charset="0"/>
              <a:cs typeface="Times New Roman" panose="02020603050405020304" pitchFamily="18" charset="0"/>
            </a:endParaRPr>
          </a:p>
        </p:txBody>
      </p:sp>
      <p:sp>
        <p:nvSpPr>
          <p:cNvPr id="18" name="平行四边形 22"/>
          <p:cNvSpPr/>
          <p:nvPr/>
        </p:nvSpPr>
        <p:spPr>
          <a:xfrm>
            <a:off x="5978779" y="1091900"/>
            <a:ext cx="2305291" cy="822494"/>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algn="ctr"/>
            <a:r>
              <a:rPr lang="en-US" sz="2400" smtClean="0">
                <a:latin typeface="Times New Roman" panose="02020603050405020304" pitchFamily="18" charset="0"/>
                <a:cs typeface="Times New Roman" panose="02020603050405020304" pitchFamily="18" charset="0"/>
              </a:rPr>
              <a:t>Use case</a:t>
            </a:r>
            <a:endParaRPr lang="en-US" sz="2400">
              <a:latin typeface="Times New Roman" panose="02020603050405020304" pitchFamily="18" charset="0"/>
              <a:cs typeface="Times New Roman" panose="02020603050405020304" pitchFamily="18" charset="0"/>
            </a:endParaRPr>
          </a:p>
        </p:txBody>
      </p:sp>
      <p:grpSp>
        <p:nvGrpSpPr>
          <p:cNvPr id="31" name="组合 15"/>
          <p:cNvGrpSpPr/>
          <p:nvPr/>
        </p:nvGrpSpPr>
        <p:grpSpPr>
          <a:xfrm>
            <a:off x="3141011" y="3642027"/>
            <a:ext cx="2057378" cy="1197545"/>
            <a:chOff x="304800" y="673100"/>
            <a:chExt cx="4000500" cy="4000500"/>
          </a:xfrm>
          <a:effectLst>
            <a:outerShdw blurRad="444500" dist="254000" dir="8100000" algn="tr" rotWithShape="0">
              <a:prstClr val="black">
                <a:alpha val="50000"/>
              </a:prstClr>
            </a:outerShdw>
          </a:effectLst>
        </p:grpSpPr>
        <p:sp>
          <p:nvSpPr>
            <p:cNvPr id="32"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3"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34" name="TextBox 33"/>
          <p:cNvSpPr txBox="1"/>
          <p:nvPr/>
        </p:nvSpPr>
        <p:spPr>
          <a:xfrm>
            <a:off x="3295835" y="4009035"/>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INCLUDE</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组合 15"/>
          <p:cNvGrpSpPr/>
          <p:nvPr/>
        </p:nvGrpSpPr>
        <p:grpSpPr>
          <a:xfrm>
            <a:off x="7131605" y="3642027"/>
            <a:ext cx="2057378" cy="1197545"/>
            <a:chOff x="304800" y="673100"/>
            <a:chExt cx="4000500" cy="4000500"/>
          </a:xfrm>
          <a:effectLst>
            <a:outerShdw blurRad="444500" dist="254000" dir="8100000" algn="tr" rotWithShape="0">
              <a:prstClr val="black">
                <a:alpha val="50000"/>
              </a:prstClr>
            </a:outerShdw>
          </a:effectLst>
        </p:grpSpPr>
        <p:sp>
          <p:nvSpPr>
            <p:cNvPr id="37" name="同心圆 39"/>
            <p:cNvSpPr/>
            <p:nvPr/>
          </p:nvSpPr>
          <p:spPr>
            <a:xfrm>
              <a:off x="304800" y="673100"/>
              <a:ext cx="4000500" cy="4000500"/>
            </a:xfrm>
            <a:prstGeom prst="cloud">
              <a:avLst/>
            </a:prstGeom>
            <a:gradFill>
              <a:gsLst>
                <a:gs pos="0">
                  <a:schemeClr val="bg1"/>
                </a:gs>
                <a:gs pos="55000">
                  <a:schemeClr val="bg1">
                    <a:lumMod val="95000"/>
                  </a:schemeClr>
                </a:gs>
                <a:gs pos="100000">
                  <a:schemeClr val="bg1">
                    <a:lumMod val="65000"/>
                  </a:schemeClr>
                </a:gs>
              </a:gsLst>
              <a:lin ang="81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8" name="椭圆 40"/>
            <p:cNvSpPr/>
            <p:nvPr/>
          </p:nvSpPr>
          <p:spPr>
            <a:xfrm>
              <a:off x="392112" y="760412"/>
              <a:ext cx="3825874" cy="3825874"/>
            </a:xfrm>
            <a:prstGeom prst="cloud">
              <a:avLst/>
            </a:prstGeom>
            <a:gradFill>
              <a:gsLst>
                <a:gs pos="0">
                  <a:schemeClr val="bg1"/>
                </a:gs>
                <a:gs pos="51000">
                  <a:schemeClr val="bg1">
                    <a:lumMod val="95000"/>
                  </a:schemeClr>
                </a:gs>
                <a:gs pos="100000">
                  <a:schemeClr val="bg1">
                    <a:lumMod val="75000"/>
                  </a:schemeClr>
                </a:gs>
              </a:gsLst>
              <a:lin ang="189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endParaRPr lang="zh-CN" altLang="en-US">
                <a:solidFill>
                  <a:srgbClr val="080808"/>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39" name="TextBox 38"/>
          <p:cNvSpPr txBox="1"/>
          <p:nvPr/>
        </p:nvSpPr>
        <p:spPr>
          <a:xfrm>
            <a:off x="7286429" y="4009035"/>
            <a:ext cx="1747731" cy="461665"/>
          </a:xfrm>
          <a:prstGeom prst="rect">
            <a:avLst/>
          </a:prstGeom>
          <a:noFill/>
          <a:ln w="3175">
            <a:noFill/>
          </a:ln>
        </p:spPr>
        <p:txBody>
          <a:bodyPr wrap="square" rtlCol="0">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EXTEND</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7" name="对角圆角矩形 41"/>
          <p:cNvSpPr/>
          <p:nvPr/>
        </p:nvSpPr>
        <p:spPr>
          <a:xfrm>
            <a:off x="1502556" y="5562438"/>
            <a:ext cx="3957382" cy="805777"/>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r>
              <a:rPr lang="en-US" sz="2400" smtClean="0">
                <a:solidFill>
                  <a:schemeClr val="tx1"/>
                </a:solidFill>
                <a:latin typeface="Times New Roman" panose="02020603050405020304" pitchFamily="18" charset="0"/>
                <a:cs typeface="Times New Roman" panose="02020603050405020304" pitchFamily="18" charset="0"/>
              </a:rPr>
              <a:t>Class diagram</a:t>
            </a:r>
            <a:endParaRPr lang="en-US" sz="2400">
              <a:solidFill>
                <a:schemeClr val="tx1"/>
              </a:solidFill>
              <a:latin typeface="Times New Roman" panose="02020603050405020304" pitchFamily="18" charset="0"/>
              <a:cs typeface="Times New Roman" panose="02020603050405020304" pitchFamily="18" charset="0"/>
            </a:endParaRPr>
          </a:p>
        </p:txBody>
      </p:sp>
      <p:sp>
        <p:nvSpPr>
          <p:cNvPr id="58" name="对角圆角矩形 41"/>
          <p:cNvSpPr/>
          <p:nvPr/>
        </p:nvSpPr>
        <p:spPr>
          <a:xfrm>
            <a:off x="6733381" y="5558308"/>
            <a:ext cx="3957382" cy="805777"/>
          </a:xfrm>
          <a:prstGeom prst="round2DiagRect">
            <a:avLst/>
          </a:prstGeom>
          <a:solidFill>
            <a:srgbClr val="F7F7F7"/>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9381" tIns="29691" rIns="59381" bIns="29691"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4999" indent="-129839" algn="l" rtl="0" fontAlgn="base">
              <a:spcBef>
                <a:spcPct val="0"/>
              </a:spcBef>
              <a:spcAft>
                <a:spcPct val="0"/>
              </a:spcAft>
              <a:defRPr kern="1200">
                <a:solidFill>
                  <a:schemeClr val="lt1"/>
                </a:solidFill>
                <a:latin typeface="+mn-lt"/>
                <a:ea typeface="+mn-ea"/>
                <a:cs typeface="+mn-cs"/>
              </a:defRPr>
            </a:lvl2pPr>
            <a:lvl3pPr marL="912256" indent="-261935" algn="l" rtl="0" fontAlgn="base">
              <a:spcBef>
                <a:spcPct val="0"/>
              </a:spcBef>
              <a:spcAft>
                <a:spcPct val="0"/>
              </a:spcAft>
              <a:defRPr kern="1200">
                <a:solidFill>
                  <a:schemeClr val="lt1"/>
                </a:solidFill>
                <a:latin typeface="+mn-lt"/>
                <a:ea typeface="+mn-ea"/>
                <a:cs typeface="+mn-cs"/>
              </a:defRPr>
            </a:lvl3pPr>
            <a:lvl4pPr marL="1369514" indent="-394032" algn="l" rtl="0" fontAlgn="base">
              <a:spcBef>
                <a:spcPct val="0"/>
              </a:spcBef>
              <a:spcAft>
                <a:spcPct val="0"/>
              </a:spcAft>
              <a:defRPr kern="1200">
                <a:solidFill>
                  <a:schemeClr val="lt1"/>
                </a:solidFill>
                <a:latin typeface="+mn-lt"/>
                <a:ea typeface="+mn-ea"/>
                <a:cs typeface="+mn-cs"/>
              </a:defRPr>
            </a:lvl4pPr>
            <a:lvl5pPr marL="1826771" indent="-526128" algn="l" rtl="0" fontAlgn="base">
              <a:spcBef>
                <a:spcPct val="0"/>
              </a:spcBef>
              <a:spcAft>
                <a:spcPct val="0"/>
              </a:spcAft>
              <a:defRPr kern="1200">
                <a:solidFill>
                  <a:schemeClr val="lt1"/>
                </a:solidFill>
                <a:latin typeface="+mn-lt"/>
                <a:ea typeface="+mn-ea"/>
                <a:cs typeface="+mn-cs"/>
              </a:defRPr>
            </a:lvl5pPr>
            <a:lvl6pPr marL="1625803" algn="l" defTabSz="650321" rtl="0" eaLnBrk="1" latinLnBrk="0" hangingPunct="1">
              <a:defRPr kern="1200">
                <a:solidFill>
                  <a:schemeClr val="lt1"/>
                </a:solidFill>
                <a:latin typeface="+mn-lt"/>
                <a:ea typeface="+mn-ea"/>
                <a:cs typeface="+mn-cs"/>
              </a:defRPr>
            </a:lvl6pPr>
            <a:lvl7pPr marL="1950964" algn="l" defTabSz="650321" rtl="0" eaLnBrk="1" latinLnBrk="0" hangingPunct="1">
              <a:defRPr kern="1200">
                <a:solidFill>
                  <a:schemeClr val="lt1"/>
                </a:solidFill>
                <a:latin typeface="+mn-lt"/>
                <a:ea typeface="+mn-ea"/>
                <a:cs typeface="+mn-cs"/>
              </a:defRPr>
            </a:lvl7pPr>
            <a:lvl8pPr marL="2276124" algn="l" defTabSz="650321" rtl="0" eaLnBrk="1" latinLnBrk="0" hangingPunct="1">
              <a:defRPr kern="1200">
                <a:solidFill>
                  <a:schemeClr val="lt1"/>
                </a:solidFill>
                <a:latin typeface="+mn-lt"/>
                <a:ea typeface="+mn-ea"/>
                <a:cs typeface="+mn-cs"/>
              </a:defRPr>
            </a:lvl8pPr>
            <a:lvl9pPr marL="2601285" algn="l" defTabSz="650321" rtl="0" eaLnBrk="1" latinLnBrk="0" hangingPunct="1">
              <a:defRPr kern="1200">
                <a:solidFill>
                  <a:schemeClr val="lt1"/>
                </a:solidFill>
                <a:latin typeface="+mn-lt"/>
                <a:ea typeface="+mn-ea"/>
                <a:cs typeface="+mn-cs"/>
              </a:defRPr>
            </a:lvl9pPr>
          </a:lstStyle>
          <a:p>
            <a:pPr algn="ctr"/>
            <a:r>
              <a:rPr lang="en-US" sz="2400" smtClean="0">
                <a:solidFill>
                  <a:schemeClr val="tx1"/>
                </a:solidFill>
                <a:latin typeface="Times New Roman" panose="02020603050405020304" pitchFamily="18" charset="0"/>
                <a:cs typeface="Times New Roman" panose="02020603050405020304" pitchFamily="18" charset="0"/>
              </a:rPr>
              <a:t>Interaction diagram</a:t>
            </a:r>
            <a:endParaRPr lang="en-US" sz="2400">
              <a:solidFill>
                <a:schemeClr val="tx1"/>
              </a:solidFill>
              <a:latin typeface="Times New Roman" panose="02020603050405020304" pitchFamily="18" charset="0"/>
              <a:cs typeface="Times New Roman" panose="02020603050405020304" pitchFamily="18" charset="0"/>
            </a:endParaRPr>
          </a:p>
        </p:txBody>
      </p:sp>
      <p:sp>
        <p:nvSpPr>
          <p:cNvPr id="60" name="平行四边形 22"/>
          <p:cNvSpPr/>
          <p:nvPr/>
        </p:nvSpPr>
        <p:spPr>
          <a:xfrm>
            <a:off x="5978778" y="2144189"/>
            <a:ext cx="2305291" cy="822494"/>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algn="ctr"/>
            <a:r>
              <a:rPr lang="en-US" sz="2400">
                <a:latin typeface="Times New Roman" panose="02020603050405020304" pitchFamily="18" charset="0"/>
                <a:cs typeface="Times New Roman" panose="02020603050405020304" pitchFamily="18" charset="0"/>
              </a:rPr>
              <a:t> Scenarios</a:t>
            </a:r>
          </a:p>
        </p:txBody>
      </p:sp>
      <p:sp>
        <p:nvSpPr>
          <p:cNvPr id="61" name="平行四边形 22"/>
          <p:cNvSpPr/>
          <p:nvPr/>
        </p:nvSpPr>
        <p:spPr>
          <a:xfrm>
            <a:off x="8928976" y="1094454"/>
            <a:ext cx="2305291" cy="822494"/>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algn="ctr"/>
            <a:endParaRPr lang="en-US" sz="2400">
              <a:latin typeface="Times New Roman" panose="02020603050405020304" pitchFamily="18" charset="0"/>
              <a:cs typeface="Times New Roman" panose="02020603050405020304" pitchFamily="18" charset="0"/>
            </a:endParaRPr>
          </a:p>
        </p:txBody>
      </p:sp>
      <p:sp>
        <p:nvSpPr>
          <p:cNvPr id="62" name="平行四边形 22"/>
          <p:cNvSpPr/>
          <p:nvPr/>
        </p:nvSpPr>
        <p:spPr>
          <a:xfrm>
            <a:off x="8712072" y="2155609"/>
            <a:ext cx="2305291" cy="822494"/>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algn="ctr"/>
            <a:r>
              <a:rPr lang="en-US" sz="2400" smtClean="0">
                <a:latin typeface="Times New Roman" panose="02020603050405020304" pitchFamily="18" charset="0"/>
                <a:cs typeface="Times New Roman" panose="02020603050405020304" pitchFamily="18" charset="0"/>
              </a:rPr>
              <a:t>Actors</a:t>
            </a:r>
            <a:endParaRPr lang="en-US" sz="2400">
              <a:latin typeface="Times New Roman" panose="02020603050405020304" pitchFamily="18" charset="0"/>
              <a:cs typeface="Times New Roman" panose="02020603050405020304" pitchFamily="18" charset="0"/>
            </a:endParaRPr>
          </a:p>
        </p:txBody>
      </p:sp>
      <p:sp>
        <p:nvSpPr>
          <p:cNvPr id="9" name="TextBox 8"/>
          <p:cNvSpPr txBox="1"/>
          <p:nvPr/>
        </p:nvSpPr>
        <p:spPr>
          <a:xfrm>
            <a:off x="9145879" y="1091900"/>
            <a:ext cx="1871484" cy="830997"/>
          </a:xfrm>
          <a:prstGeom prst="rect">
            <a:avLst/>
          </a:prstGeom>
          <a:noFill/>
        </p:spPr>
        <p:txBody>
          <a:bodyPr wrap="square" rtlCol="0">
            <a:spAutoFit/>
          </a:bodyPr>
          <a:lstStyle/>
          <a:p>
            <a:pPr algn="ctr"/>
            <a:r>
              <a:rPr lang="en-US" sz="2400" smtClean="0">
                <a:latin typeface="Times New Roman" panose="02020603050405020304" pitchFamily="18" charset="0"/>
                <a:cs typeface="Times New Roman" panose="02020603050405020304" pitchFamily="18" charset="0"/>
              </a:rPr>
              <a:t>Use case desciption</a:t>
            </a:r>
            <a:endParaRPr lang="en-US" sz="2400">
              <a:latin typeface="Times New Roman" panose="02020603050405020304" pitchFamily="18" charset="0"/>
              <a:cs typeface="Times New Roman" panose="02020603050405020304" pitchFamily="18" charset="0"/>
            </a:endParaRPr>
          </a:p>
        </p:txBody>
      </p:sp>
      <p:cxnSp>
        <p:nvCxnSpPr>
          <p:cNvPr id="63" name="Straight Connector 62"/>
          <p:cNvCxnSpPr/>
          <p:nvPr/>
        </p:nvCxnSpPr>
        <p:spPr>
          <a:xfrm>
            <a:off x="4973706" y="1138809"/>
            <a:ext cx="0" cy="193729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8272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barn(inVertical)">
                                      <p:cBhvr>
                                        <p:cTn id="19" dur="500"/>
                                        <p:tgtEl>
                                          <p:spTgt spid="6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barn(inVertical)">
                                      <p:cBhvr>
                                        <p:cTn id="26" dur="500"/>
                                        <p:tgtEl>
                                          <p:spTgt spid="60"/>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barn(inVertical)">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500"/>
                            </p:stCondLst>
                            <p:childTnLst>
                              <p:par>
                                <p:cTn id="39" presetID="14" presetClass="entr" presetSubtype="1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randombar(horizontal)">
                                      <p:cBhvr>
                                        <p:cTn id="41" dur="500"/>
                                        <p:tgtEl>
                                          <p:spTgt spid="34"/>
                                        </p:tgtEl>
                                      </p:cBhvr>
                                    </p:animEffect>
                                  </p:childTnLst>
                                </p:cTn>
                              </p:par>
                            </p:childTnLst>
                          </p:cTn>
                        </p:par>
                        <p:par>
                          <p:cTn id="42" fill="hold">
                            <p:stCondLst>
                              <p:cond delay="1000"/>
                            </p:stCondLst>
                            <p:childTnLst>
                              <p:par>
                                <p:cTn id="43" presetID="53" presetClass="entr" presetSubtype="16" fill="hold" nodeType="after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animEffect transition="in" filter="fade">
                                      <p:cBhvr>
                                        <p:cTn id="47" dur="500"/>
                                        <p:tgtEl>
                                          <p:spTgt spid="36"/>
                                        </p:tgtEl>
                                      </p:cBhvr>
                                    </p:animEffect>
                                  </p:childTnLst>
                                </p:cTn>
                              </p:par>
                            </p:childTnLst>
                          </p:cTn>
                        </p:par>
                        <p:par>
                          <p:cTn id="48" fill="hold">
                            <p:stCondLst>
                              <p:cond delay="1500"/>
                            </p:stCondLst>
                            <p:childTnLst>
                              <p:par>
                                <p:cTn id="49" presetID="14" presetClass="entr" presetSubtype="1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randombar(horizontal)">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up)">
                                      <p:cBhvr>
                                        <p:cTn id="56" dur="500"/>
                                        <p:tgtEl>
                                          <p:spTgt spid="57"/>
                                        </p:tgtEl>
                                      </p:cBhvr>
                                    </p:animEffect>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34" grpId="0"/>
      <p:bldP spid="39" grpId="0"/>
      <p:bldP spid="57" grpId="0" animBg="1"/>
      <p:bldP spid="58" grpId="0" animBg="1"/>
      <p:bldP spid="60" grpId="0" animBg="1"/>
      <p:bldP spid="61" grpId="0" animBg="1"/>
      <p:bldP spid="62" grpId="0" animBg="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7"/>
          <p:cNvGrpSpPr/>
          <p:nvPr/>
        </p:nvGrpSpPr>
        <p:grpSpPr>
          <a:xfrm>
            <a:off x="-19050" y="-71438"/>
            <a:ext cx="12211050" cy="6858000"/>
            <a:chOff x="-19050" y="0"/>
            <a:chExt cx="12211050" cy="6858000"/>
          </a:xfrm>
        </p:grpSpPr>
        <p:pic>
          <p:nvPicPr>
            <p:cNvPr id="23" name="图片 28"/>
            <p:cNvPicPr>
              <a:picLocks noChangeAspect="1"/>
            </p:cNvPicPr>
            <p:nvPr/>
          </p:nvPicPr>
          <p:blipFill rotWithShape="1">
            <a:blip r:embed="rId3">
              <a:grayscl/>
            </a:blip>
            <a:srcRect l="35352" t="2597" r="-4086"/>
            <a:stretch/>
          </p:blipFill>
          <p:spPr>
            <a:xfrm>
              <a:off x="-19050" y="0"/>
              <a:ext cx="8151215" cy="6858000"/>
            </a:xfrm>
            <a:prstGeom prst="rect">
              <a:avLst/>
            </a:prstGeom>
          </p:spPr>
        </p:pic>
        <p:pic>
          <p:nvPicPr>
            <p:cNvPr id="31" name="图片 29"/>
            <p:cNvPicPr>
              <a:picLocks noChangeAspect="1"/>
            </p:cNvPicPr>
            <p:nvPr/>
          </p:nvPicPr>
          <p:blipFill rotWithShape="1">
            <a:blip r:embed="rId3">
              <a:grayscl/>
            </a:blip>
            <a:srcRect l="42291" t="2597" r="-4086"/>
            <a:stretch/>
          </p:blipFill>
          <p:spPr>
            <a:xfrm rot="10800000">
              <a:off x="4863708" y="0"/>
              <a:ext cx="7328292" cy="6858000"/>
            </a:xfrm>
            <a:prstGeom prst="rect">
              <a:avLst/>
            </a:prstGeom>
          </p:spPr>
        </p:pic>
      </p:grpSp>
      <p:pic>
        <p:nvPicPr>
          <p:cNvPr id="9" name="Picture 8"/>
          <p:cNvPicPr>
            <a:picLocks noChangeAspect="1"/>
          </p:cNvPicPr>
          <p:nvPr/>
        </p:nvPicPr>
        <p:blipFill>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tretch>
            <a:fillRect/>
          </a:stretch>
        </p:blipFill>
        <p:spPr>
          <a:xfrm>
            <a:off x="1066800" y="87210"/>
            <a:ext cx="10058400" cy="6683581"/>
          </a:xfrm>
          <a:prstGeom prst="rect">
            <a:avLst/>
          </a:prstGeom>
        </p:spPr>
      </p:pic>
      <p:pic>
        <p:nvPicPr>
          <p:cNvPr id="34" name="Picture 33"/>
          <p:cNvPicPr>
            <a:picLocks noChangeAspect="1"/>
          </p:cNvPicPr>
          <p:nvPr/>
        </p:nvPicPr>
        <p:blipFill>
          <a:blip r:embed="rId4">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66800" y="87210"/>
            <a:ext cx="10058400" cy="6683581"/>
          </a:xfrm>
          <a:prstGeom prst="rect">
            <a:avLst/>
          </a:prstGeom>
        </p:spPr>
      </p:pic>
      <p:sp>
        <p:nvSpPr>
          <p:cNvPr id="36" name="AutoShape 3"/>
          <p:cNvSpPr>
            <a:spLocks noChangeAspect="1" noChangeArrowheads="1" noTextEdit="1"/>
          </p:cNvSpPr>
          <p:nvPr/>
        </p:nvSpPr>
        <p:spPr bwMode="auto">
          <a:xfrm>
            <a:off x="2971800" y="773113"/>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7" name="组合 17"/>
          <p:cNvGrpSpPr/>
          <p:nvPr/>
        </p:nvGrpSpPr>
        <p:grpSpPr>
          <a:xfrm>
            <a:off x="4491038" y="1041140"/>
            <a:ext cx="3238500" cy="1309688"/>
            <a:chOff x="4478338" y="1241901"/>
            <a:chExt cx="3238500" cy="1309688"/>
          </a:xfrm>
        </p:grpSpPr>
        <p:sp>
          <p:nvSpPr>
            <p:cNvPr id="38"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Line 13"/>
          <p:cNvSpPr>
            <a:spLocks noChangeShapeType="1"/>
          </p:cNvSpPr>
          <p:nvPr/>
        </p:nvSpPr>
        <p:spPr bwMode="auto">
          <a:xfrm flipH="1" flipV="1">
            <a:off x="3279775" y="793387"/>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14"/>
          <p:cNvSpPr>
            <a:spLocks noChangeShapeType="1"/>
          </p:cNvSpPr>
          <p:nvPr/>
        </p:nvSpPr>
        <p:spPr bwMode="auto">
          <a:xfrm flipH="1" flipV="1">
            <a:off x="2989263" y="317137"/>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2" name="组合 22"/>
          <p:cNvGrpSpPr/>
          <p:nvPr/>
        </p:nvGrpSpPr>
        <p:grpSpPr>
          <a:xfrm>
            <a:off x="4491038" y="4613329"/>
            <a:ext cx="3238500" cy="1312863"/>
            <a:chOff x="4478338" y="3976688"/>
            <a:chExt cx="3238500" cy="1312863"/>
          </a:xfrm>
        </p:grpSpPr>
        <p:sp>
          <p:nvSpPr>
            <p:cNvPr id="43"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46" name="Line 15"/>
          <p:cNvSpPr>
            <a:spLocks noChangeShapeType="1"/>
          </p:cNvSpPr>
          <p:nvPr/>
        </p:nvSpPr>
        <p:spPr bwMode="auto">
          <a:xfrm>
            <a:off x="7705127" y="4951466"/>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16"/>
          <p:cNvSpPr>
            <a:spLocks noChangeShapeType="1"/>
          </p:cNvSpPr>
          <p:nvPr/>
        </p:nvSpPr>
        <p:spPr bwMode="auto">
          <a:xfrm>
            <a:off x="8349652" y="5784904"/>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219179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2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42000">
                                          <p:cBhvr additive="base">
                                            <p:cTn id="7" dur="500" fill="hold"/>
                                            <p:tgtEl>
                                              <p:spTgt spid="42"/>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14:presetBounceEnd="42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42000">
                                          <p:cBhvr additive="base">
                                            <p:cTn id="11" dur="500" fill="hold"/>
                                            <p:tgtEl>
                                              <p:spTgt spid="37"/>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down)">
                                          <p:cBhvr>
                                            <p:cTn id="19" dur="500"/>
                                            <p:tgtEl>
                                              <p:spTgt spid="4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up)">
                                          <p:cBhvr>
                                            <p:cTn id="22" dur="500"/>
                                            <p:tgtEl>
                                              <p:spTgt spid="4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up)">
                                          <p:cBhvr>
                                            <p:cTn id="25" dur="500"/>
                                            <p:tgtEl>
                                              <p:spTgt spid="47"/>
                                            </p:tgtEl>
                                          </p:cBhvr>
                                        </p:animEffect>
                                      </p:childTnLst>
                                    </p:cTn>
                                  </p:par>
                                </p:childTnLst>
                              </p:cTn>
                            </p:par>
                            <p:par>
                              <p:cTn id="26" fill="hold">
                                <p:stCondLst>
                                  <p:cond delay="1000"/>
                                </p:stCondLst>
                                <p:childTnLst>
                                  <p:par>
                                    <p:cTn id="27" presetID="14" presetClass="entr" presetSubtype="10" repeatCount="indefinite"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1000"/>
                                            <p:tgtEl>
                                              <p:spTgt spid="9"/>
                                            </p:tgtEl>
                                          </p:cBhvr>
                                        </p:animEffect>
                                      </p:childTnLst>
                                    </p:cTn>
                                  </p:par>
                                </p:childTnLst>
                              </p:cTn>
                            </p:par>
                            <p:par>
                              <p:cTn id="30" fill="hold">
                                <p:stCondLst>
                                  <p:cond delay="2000"/>
                                </p:stCondLst>
                                <p:childTnLst>
                                  <p:par>
                                    <p:cTn id="31" presetID="16" presetClass="entr" presetSubtype="21" repeatCount="indefinite"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inVertical)">
                                          <p:cBhvr>
                                            <p:cTn id="3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6" grpId="0" animBg="1"/>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down)">
                                          <p:cBhvr>
                                            <p:cTn id="19" dur="500"/>
                                            <p:tgtEl>
                                              <p:spTgt spid="4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up)">
                                          <p:cBhvr>
                                            <p:cTn id="22" dur="500"/>
                                            <p:tgtEl>
                                              <p:spTgt spid="4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up)">
                                          <p:cBhvr>
                                            <p:cTn id="25" dur="500"/>
                                            <p:tgtEl>
                                              <p:spTgt spid="47"/>
                                            </p:tgtEl>
                                          </p:cBhvr>
                                        </p:animEffect>
                                      </p:childTnLst>
                                    </p:cTn>
                                  </p:par>
                                </p:childTnLst>
                              </p:cTn>
                            </p:par>
                            <p:par>
                              <p:cTn id="26" fill="hold">
                                <p:stCondLst>
                                  <p:cond delay="1000"/>
                                </p:stCondLst>
                                <p:childTnLst>
                                  <p:par>
                                    <p:cTn id="27" presetID="14" presetClass="entr" presetSubtype="10" repeatCount="indefinite"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1000"/>
                                            <p:tgtEl>
                                              <p:spTgt spid="9"/>
                                            </p:tgtEl>
                                          </p:cBhvr>
                                        </p:animEffect>
                                      </p:childTnLst>
                                    </p:cTn>
                                  </p:par>
                                </p:childTnLst>
                              </p:cTn>
                            </p:par>
                            <p:par>
                              <p:cTn id="30" fill="hold">
                                <p:stCondLst>
                                  <p:cond delay="2000"/>
                                </p:stCondLst>
                                <p:childTnLst>
                                  <p:par>
                                    <p:cTn id="31" presetID="16" presetClass="entr" presetSubtype="21" repeatCount="indefinite"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inVertical)">
                                          <p:cBhvr>
                                            <p:cTn id="3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6" grpId="0" animBg="1"/>
          <p:bldP spid="47"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0380" y="166274"/>
            <a:ext cx="4908399"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USE CASE DESCRIPTIONS</a:t>
            </a:r>
            <a:endParaRPr lang="en-US" sz="2800" b="1">
              <a:latin typeface="Times New Roman" panose="02020603050405020304" pitchFamily="18" charset="0"/>
              <a:cs typeface="Times New Roman" panose="02020603050405020304" pitchFamily="18" charset="0"/>
            </a:endParaRPr>
          </a:p>
        </p:txBody>
      </p:sp>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5</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3813814" y="852224"/>
            <a:ext cx="4564373" cy="5473999"/>
          </a:xfrm>
          <a:prstGeom prst="rect">
            <a:avLst/>
          </a:prstGeom>
        </p:spPr>
      </p:pic>
      <p:sp>
        <p:nvSpPr>
          <p:cNvPr id="3" name="Rectangle 2"/>
          <p:cNvSpPr/>
          <p:nvPr/>
        </p:nvSpPr>
        <p:spPr>
          <a:xfrm>
            <a:off x="3823504" y="6356235"/>
            <a:ext cx="4544992" cy="461665"/>
          </a:xfrm>
          <a:prstGeom prst="rect">
            <a:avLst/>
          </a:prstGeom>
        </p:spPr>
        <p:txBody>
          <a:bodyPr wrap="square">
            <a:spAutoFit/>
          </a:bodyPr>
          <a:lstStyle/>
          <a:p>
            <a:pPr algn="ct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Expanded </a:t>
            </a:r>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case </a:t>
            </a:r>
            <a:r>
              <a:rPr lang="en-US" sz="2400"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 </a:t>
            </a:r>
            <a:endPar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61568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p:cNvSpPr/>
          <p:nvPr/>
        </p:nvSpPr>
        <p:spPr>
          <a:xfrm>
            <a:off x="187494" y="260669"/>
            <a:ext cx="858357" cy="591555"/>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chemeClr val="tx1">
                    <a:lumMod val="75000"/>
                    <a:lumOff val="25000"/>
                  </a:schemeClr>
                </a:solidFill>
                <a:latin typeface="Times New Roman" panose="02020603050405020304" pitchFamily="18" charset="0"/>
                <a:cs typeface="Times New Roman" panose="02020603050405020304" pitchFamily="18" charset="0"/>
              </a:rPr>
              <a:t>6</a:t>
            </a:r>
            <a:endParaRPr lang="zh-C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25" name="组合 8"/>
          <p:cNvGrpSpPr/>
          <p:nvPr/>
        </p:nvGrpSpPr>
        <p:grpSpPr>
          <a:xfrm>
            <a:off x="212023" y="97836"/>
            <a:ext cx="805284" cy="325666"/>
            <a:chOff x="4478338" y="1241901"/>
            <a:chExt cx="3238500" cy="1309688"/>
          </a:xfrm>
        </p:grpSpPr>
        <p:sp>
          <p:nvSpPr>
            <p:cNvPr id="26" name="Freeform 2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27"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grpSp>
        <p:nvGrpSpPr>
          <p:cNvPr id="28" name="组合 13"/>
          <p:cNvGrpSpPr/>
          <p:nvPr/>
        </p:nvGrpSpPr>
        <p:grpSpPr>
          <a:xfrm>
            <a:off x="212023" y="735968"/>
            <a:ext cx="805284" cy="326456"/>
            <a:chOff x="4478338" y="3976688"/>
            <a:chExt cx="3238500" cy="1312863"/>
          </a:xfrm>
        </p:grpSpPr>
        <p:sp>
          <p:nvSpPr>
            <p:cNvPr id="29"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0"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sp>
          <p:nvSpPr>
            <p:cNvPr id="3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13" name="Rectangle 12"/>
          <p:cNvSpPr/>
          <p:nvPr/>
        </p:nvSpPr>
        <p:spPr>
          <a:xfrm>
            <a:off x="1070379" y="166274"/>
            <a:ext cx="6684659" cy="738664"/>
          </a:xfrm>
          <a:prstGeom prst="rect">
            <a:avLst/>
          </a:prstGeom>
        </p:spPr>
        <p:txBody>
          <a:bodyPr wrap="square">
            <a:spAutoFit/>
          </a:bodyPr>
          <a:lstStyle/>
          <a:p>
            <a:pPr>
              <a:lnSpc>
                <a:spcPct val="150000"/>
              </a:lnSpc>
              <a:spcBef>
                <a:spcPts val="600"/>
              </a:spcBef>
              <a:spcAft>
                <a:spcPts val="600"/>
              </a:spcAft>
            </a:pPr>
            <a:r>
              <a:rPr lang="en-US" sz="2800" b="1" smtClean="0">
                <a:latin typeface="Times New Roman" panose="02020603050405020304" pitchFamily="18" charset="0"/>
                <a:cs typeface="Times New Roman" panose="02020603050405020304" pitchFamily="18" charset="0"/>
              </a:rPr>
              <a:t>ACTORS AND ACTOR DESCRIPTIONS</a:t>
            </a:r>
            <a:endParaRPr lang="en-US" sz="2800" b="1">
              <a:latin typeface="Times New Roman" panose="02020603050405020304" pitchFamily="18" charset="0"/>
              <a:cs typeface="Times New Roman" panose="02020603050405020304" pitchFamily="18" charset="0"/>
            </a:endParaRPr>
          </a:p>
        </p:txBody>
      </p:sp>
      <p:sp>
        <p:nvSpPr>
          <p:cNvPr id="34" name="平行四边形 9"/>
          <p:cNvSpPr/>
          <p:nvPr/>
        </p:nvSpPr>
        <p:spPr>
          <a:xfrm>
            <a:off x="2138440" y="1420241"/>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39" name="平行四边形 22"/>
          <p:cNvSpPr/>
          <p:nvPr/>
        </p:nvSpPr>
        <p:spPr>
          <a:xfrm>
            <a:off x="3384464" y="1407862"/>
            <a:ext cx="6607786" cy="78753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marL="0" marR="0" lvl="0" indent="0" algn="ctr" defTabSz="914282"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srgbClr val="0070C0"/>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545014" y="1478189"/>
            <a:ext cx="540247" cy="646875"/>
          </a:xfrm>
          <a:prstGeom prst="rect">
            <a:avLst/>
          </a:prstGeom>
          <a:effectLst/>
        </p:spPr>
      </p:pic>
      <p:sp>
        <p:nvSpPr>
          <p:cNvPr id="4" name="Rectangle 3"/>
          <p:cNvSpPr/>
          <p:nvPr/>
        </p:nvSpPr>
        <p:spPr>
          <a:xfrm>
            <a:off x="3599210" y="1547577"/>
            <a:ext cx="6314549"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Ai có liên quan đến các quy trình hệ thống </a:t>
            </a:r>
            <a:r>
              <a:rPr lang="en-US" sz="2400" smtClean="0">
                <a:latin typeface="Times New Roman" panose="02020603050405020304" pitchFamily="18" charset="0"/>
                <a:cs typeface="Times New Roman" panose="02020603050405020304" pitchFamily="18" charset="0"/>
              </a:rPr>
              <a:t>chính?</a:t>
            </a:r>
            <a:endParaRPr lang="en-US" sz="2400">
              <a:latin typeface="Times New Roman" panose="02020603050405020304" pitchFamily="18" charset="0"/>
              <a:cs typeface="Times New Roman" panose="02020603050405020304" pitchFamily="18" charset="0"/>
            </a:endParaRPr>
          </a:p>
        </p:txBody>
      </p:sp>
      <p:sp>
        <p:nvSpPr>
          <p:cNvPr id="50" name="平行四边形 9"/>
          <p:cNvSpPr/>
          <p:nvPr/>
        </p:nvSpPr>
        <p:spPr>
          <a:xfrm>
            <a:off x="2138440" y="2693459"/>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51" name="平行四边形 22"/>
          <p:cNvSpPr/>
          <p:nvPr/>
        </p:nvSpPr>
        <p:spPr>
          <a:xfrm>
            <a:off x="3384464" y="2681080"/>
            <a:ext cx="6607786" cy="78753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marL="0" marR="0" lvl="0" indent="0" algn="ctr" defTabSz="914282"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srgbClr val="0070C0"/>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2545014" y="2751407"/>
            <a:ext cx="540247" cy="646875"/>
          </a:xfrm>
          <a:prstGeom prst="rect">
            <a:avLst/>
          </a:prstGeom>
          <a:effectLst/>
        </p:spPr>
      </p:pic>
      <p:sp>
        <p:nvSpPr>
          <p:cNvPr id="53" name="Rectangle 52"/>
          <p:cNvSpPr/>
          <p:nvPr/>
        </p:nvSpPr>
        <p:spPr>
          <a:xfrm>
            <a:off x="4839920" y="2856605"/>
            <a:ext cx="3804247"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Ai </a:t>
            </a:r>
            <a:r>
              <a:rPr lang="en-US" sz="2400" smtClean="0">
                <a:latin typeface="Times New Roman" panose="02020603050405020304" pitchFamily="18" charset="0"/>
                <a:cs typeface="Times New Roman" panose="02020603050405020304" pitchFamily="18" charset="0"/>
              </a:rPr>
              <a:t>sẽ sử dụng hệ thống mới?</a:t>
            </a:r>
            <a:endParaRPr lang="en-US" sz="2400">
              <a:latin typeface="Times New Roman" panose="02020603050405020304" pitchFamily="18" charset="0"/>
              <a:cs typeface="Times New Roman" panose="02020603050405020304" pitchFamily="18" charset="0"/>
            </a:endParaRPr>
          </a:p>
        </p:txBody>
      </p:sp>
      <p:sp>
        <p:nvSpPr>
          <p:cNvPr id="58" name="平行四边形 9"/>
          <p:cNvSpPr/>
          <p:nvPr/>
        </p:nvSpPr>
        <p:spPr>
          <a:xfrm>
            <a:off x="2138440" y="3964136"/>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59" name="平行四边形 22"/>
          <p:cNvSpPr/>
          <p:nvPr/>
        </p:nvSpPr>
        <p:spPr>
          <a:xfrm>
            <a:off x="3384464" y="3951757"/>
            <a:ext cx="6607786" cy="78753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marL="0" marR="0" lvl="0" indent="0" algn="ctr" defTabSz="914282"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srgbClr val="0070C0"/>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60" name="Picture 59"/>
          <p:cNvPicPr>
            <a:picLocks noChangeAspect="1"/>
          </p:cNvPicPr>
          <p:nvPr/>
        </p:nvPicPr>
        <p:blipFill>
          <a:blip r:embed="rId3">
            <a:clrChange>
              <a:clrFrom>
                <a:srgbClr val="FFFFFF"/>
              </a:clrFrom>
              <a:clrTo>
                <a:srgbClr val="FFFFFF">
                  <a:alpha val="0"/>
                </a:srgbClr>
              </a:clrTo>
            </a:clrChange>
          </a:blip>
          <a:stretch>
            <a:fillRect/>
          </a:stretch>
        </p:blipFill>
        <p:spPr>
          <a:xfrm>
            <a:off x="2545014" y="4022084"/>
            <a:ext cx="540247" cy="646875"/>
          </a:xfrm>
          <a:prstGeom prst="rect">
            <a:avLst/>
          </a:prstGeom>
          <a:effectLst/>
        </p:spPr>
      </p:pic>
      <p:sp>
        <p:nvSpPr>
          <p:cNvPr id="61" name="Rectangle 60"/>
          <p:cNvSpPr/>
          <p:nvPr/>
        </p:nvSpPr>
        <p:spPr>
          <a:xfrm>
            <a:off x="4416727" y="4154089"/>
            <a:ext cx="4650632" cy="461665"/>
          </a:xfrm>
          <a:prstGeom prst="rect">
            <a:avLst/>
          </a:prstGeom>
        </p:spPr>
        <p:txBody>
          <a:bodyPr wrap="none">
            <a:spAutoFit/>
          </a:bodyPr>
          <a:lstStyle/>
          <a:p>
            <a:r>
              <a:rPr lang="en-US" sz="2400" smtClean="0">
                <a:latin typeface="Times New Roman" panose="02020603050405020304" pitchFamily="18" charset="0"/>
                <a:cs typeface="Times New Roman" panose="02020603050405020304" pitchFamily="18" charset="0"/>
              </a:rPr>
              <a:t>Ai cung cấp thông tin cho hệ thống?</a:t>
            </a:r>
            <a:endParaRPr lang="en-US" sz="2400">
              <a:latin typeface="Times New Roman" panose="02020603050405020304" pitchFamily="18" charset="0"/>
              <a:cs typeface="Times New Roman" panose="02020603050405020304" pitchFamily="18" charset="0"/>
            </a:endParaRPr>
          </a:p>
        </p:txBody>
      </p:sp>
      <p:sp>
        <p:nvSpPr>
          <p:cNvPr id="62" name="平行四边形 9"/>
          <p:cNvSpPr/>
          <p:nvPr/>
        </p:nvSpPr>
        <p:spPr>
          <a:xfrm>
            <a:off x="2138440" y="5246562"/>
            <a:ext cx="1353397" cy="772610"/>
          </a:xfrm>
          <a:prstGeom prst="parallelogram">
            <a:avLst>
              <a:gd name="adj" fmla="val 48207"/>
            </a:avLst>
          </a:prstGeom>
          <a:solidFill>
            <a:srgbClr val="F7F7F7"/>
          </a:solidFill>
          <a:ln w="25400"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63" name="平行四边形 22"/>
          <p:cNvSpPr/>
          <p:nvPr/>
        </p:nvSpPr>
        <p:spPr>
          <a:xfrm>
            <a:off x="3384464" y="5234183"/>
            <a:ext cx="6607786" cy="787530"/>
          </a:xfrm>
          <a:prstGeom prst="parallelogram">
            <a:avLst>
              <a:gd name="adj" fmla="val 48207"/>
            </a:avLst>
          </a:prstGeom>
          <a:solidFill>
            <a:srgbClr val="F7F7F7"/>
          </a:solidFill>
          <a:ln w="19050" cap="flat" cmpd="sng" algn="ctr">
            <a:solidFill>
              <a:schemeClr val="tx1"/>
            </a:solidFill>
            <a:prstDash val="solid"/>
          </a:ln>
          <a:effectLst>
            <a:outerShdw blurRad="50800" dist="38100" dir="2700000" algn="tl" rotWithShape="0">
              <a:prstClr val="black">
                <a:alpha val="40000"/>
              </a:prstClr>
            </a:outerShdw>
          </a:effectLst>
        </p:spPr>
        <p:txBody>
          <a:bodyPr lIns="96423" tIns="48212" rIns="96423" bIns="48212" rtlCol="0" anchor="ctr"/>
          <a:lstStyle/>
          <a:p>
            <a:pPr marL="0" marR="0" lvl="0" indent="0" algn="ctr" defTabSz="914282"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srgbClr val="0070C0"/>
              </a:solidFill>
              <a:effectLst/>
              <a:uLnTx/>
              <a:uFillTx/>
              <a:latin typeface="inpin heiti" panose="00000500000000000000" pitchFamily="2" charset="-122"/>
              <a:ea typeface="inpin heiti" panose="00000500000000000000" pitchFamily="2" charset="-122"/>
              <a:cs typeface="+mn-ea"/>
              <a:sym typeface="inpin heiti" panose="00000500000000000000" pitchFamily="2" charset="-122"/>
            </a:endParaRPr>
          </a:p>
        </p:txBody>
      </p:sp>
      <p:pic>
        <p:nvPicPr>
          <p:cNvPr id="64" name="Picture 63"/>
          <p:cNvPicPr>
            <a:picLocks noChangeAspect="1"/>
          </p:cNvPicPr>
          <p:nvPr/>
        </p:nvPicPr>
        <p:blipFill>
          <a:blip r:embed="rId3">
            <a:clrChange>
              <a:clrFrom>
                <a:srgbClr val="FFFFFF"/>
              </a:clrFrom>
              <a:clrTo>
                <a:srgbClr val="FFFFFF">
                  <a:alpha val="0"/>
                </a:srgbClr>
              </a:clrTo>
            </a:clrChange>
          </a:blip>
          <a:stretch>
            <a:fillRect/>
          </a:stretch>
        </p:blipFill>
        <p:spPr>
          <a:xfrm>
            <a:off x="2545014" y="5304510"/>
            <a:ext cx="540247" cy="646875"/>
          </a:xfrm>
          <a:prstGeom prst="rect">
            <a:avLst/>
          </a:prstGeom>
          <a:effectLst/>
        </p:spPr>
      </p:pic>
      <p:sp>
        <p:nvSpPr>
          <p:cNvPr id="65" name="Rectangle 64"/>
          <p:cNvSpPr/>
          <p:nvPr/>
        </p:nvSpPr>
        <p:spPr>
          <a:xfrm>
            <a:off x="4416727" y="5397114"/>
            <a:ext cx="464422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Ai </a:t>
            </a:r>
            <a:r>
              <a:rPr lang="en-US" sz="2400" smtClean="0">
                <a:latin typeface="Times New Roman" panose="02020603050405020304" pitchFamily="18" charset="0"/>
                <a:cs typeface="Times New Roman" panose="02020603050405020304" pitchFamily="18" charset="0"/>
              </a:rPr>
              <a:t>sẽ nhận được đầu ra từ hệ thống?</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2864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16" presetClass="entr" presetSubtype="21"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barn(inVertical)">
                                      <p:cBhvr>
                                        <p:cTn id="18" dur="500"/>
                                        <p:tgtEl>
                                          <p:spTgt spid="3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fltVal val="0"/>
                                          </p:val>
                                        </p:tav>
                                        <p:tav tm="100000">
                                          <p:val>
                                            <p:strVal val="#ppt_h"/>
                                          </p:val>
                                        </p:tav>
                                      </p:tavLst>
                                    </p:anim>
                                    <p:animEffect transition="in" filter="fade">
                                      <p:cBhvr>
                                        <p:cTn id="27" dur="500"/>
                                        <p:tgtEl>
                                          <p:spTgt spid="50"/>
                                        </p:tgtEl>
                                      </p:cBhvr>
                                    </p:animEffect>
                                  </p:childTnLst>
                                </p:cTn>
                              </p:par>
                              <p:par>
                                <p:cTn id="28" presetID="53" presetClass="entr" presetSubtype="16"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p:cTn id="30" dur="500" fill="hold"/>
                                        <p:tgtEl>
                                          <p:spTgt spid="52"/>
                                        </p:tgtEl>
                                        <p:attrNameLst>
                                          <p:attrName>ppt_w</p:attrName>
                                        </p:attrNameLst>
                                      </p:cBhvr>
                                      <p:tavLst>
                                        <p:tav tm="0">
                                          <p:val>
                                            <p:fltVal val="0"/>
                                          </p:val>
                                        </p:tav>
                                        <p:tav tm="100000">
                                          <p:val>
                                            <p:strVal val="#ppt_w"/>
                                          </p:val>
                                        </p:tav>
                                      </p:tavLst>
                                    </p:anim>
                                    <p:anim calcmode="lin" valueType="num">
                                      <p:cBhvr>
                                        <p:cTn id="31" dur="500" fill="hold"/>
                                        <p:tgtEl>
                                          <p:spTgt spid="52"/>
                                        </p:tgtEl>
                                        <p:attrNameLst>
                                          <p:attrName>ppt_h</p:attrName>
                                        </p:attrNameLst>
                                      </p:cBhvr>
                                      <p:tavLst>
                                        <p:tav tm="0">
                                          <p:val>
                                            <p:fltVal val="0"/>
                                          </p:val>
                                        </p:tav>
                                        <p:tav tm="100000">
                                          <p:val>
                                            <p:strVal val="#ppt_h"/>
                                          </p:val>
                                        </p:tav>
                                      </p:tavLst>
                                    </p:anim>
                                    <p:animEffect transition="in" filter="fade">
                                      <p:cBhvr>
                                        <p:cTn id="32" dur="500"/>
                                        <p:tgtEl>
                                          <p:spTgt spid="52"/>
                                        </p:tgtEl>
                                      </p:cBhvr>
                                    </p:animEffect>
                                  </p:childTnLst>
                                </p:cTn>
                              </p:par>
                            </p:childTnLst>
                          </p:cTn>
                        </p:par>
                        <p:par>
                          <p:cTn id="33" fill="hold">
                            <p:stCondLst>
                              <p:cond delay="1500"/>
                            </p:stCondLst>
                            <p:childTnLst>
                              <p:par>
                                <p:cTn id="34" presetID="16" presetClass="entr" presetSubtype="21"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barn(inVertical)">
                                      <p:cBhvr>
                                        <p:cTn id="36" dur="500"/>
                                        <p:tgtEl>
                                          <p:spTgt spid="51"/>
                                        </p:tgtEl>
                                      </p:cBhvr>
                                    </p:animEffect>
                                  </p:childTnLst>
                                </p:cTn>
                              </p:par>
                              <p:par>
                                <p:cTn id="37" presetID="22" presetClass="entr" presetSubtype="8" fill="hold" nodeType="withEffect">
                                  <p:stCondLst>
                                    <p:cond delay="0"/>
                                  </p:stCondLst>
                                  <p:childTnLst>
                                    <p:set>
                                      <p:cBhvr>
                                        <p:cTn id="38" dur="1" fill="hold">
                                          <p:stCondLst>
                                            <p:cond delay="0"/>
                                          </p:stCondLst>
                                        </p:cTn>
                                        <p:tgtEl>
                                          <p:spTgt spid="53">
                                            <p:txEl>
                                              <p:pRg st="0" end="0"/>
                                            </p:txEl>
                                          </p:spTgt>
                                        </p:tgtEl>
                                        <p:attrNameLst>
                                          <p:attrName>style.visibility</p:attrName>
                                        </p:attrNameLst>
                                      </p:cBhvr>
                                      <p:to>
                                        <p:strVal val="visible"/>
                                      </p:to>
                                    </p:set>
                                    <p:animEffect transition="in" filter="wipe(left)">
                                      <p:cBhvr>
                                        <p:cTn id="39" dur="500"/>
                                        <p:tgtEl>
                                          <p:spTgt spid="53">
                                            <p:txEl>
                                              <p:pRg st="0" end="0"/>
                                            </p:txEl>
                                          </p:spTgt>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animEffect transition="in" filter="fade">
                                      <p:cBhvr>
                                        <p:cTn id="45" dur="500"/>
                                        <p:tgtEl>
                                          <p:spTgt spid="58"/>
                                        </p:tgtEl>
                                      </p:cBhvr>
                                    </p:animEffect>
                                  </p:childTnLst>
                                </p:cTn>
                              </p:par>
                              <p:par>
                                <p:cTn id="46" presetID="53" presetClass="entr" presetSubtype="16"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p:cTn id="48" dur="500" fill="hold"/>
                                        <p:tgtEl>
                                          <p:spTgt spid="60"/>
                                        </p:tgtEl>
                                        <p:attrNameLst>
                                          <p:attrName>ppt_w</p:attrName>
                                        </p:attrNameLst>
                                      </p:cBhvr>
                                      <p:tavLst>
                                        <p:tav tm="0">
                                          <p:val>
                                            <p:fltVal val="0"/>
                                          </p:val>
                                        </p:tav>
                                        <p:tav tm="100000">
                                          <p:val>
                                            <p:strVal val="#ppt_w"/>
                                          </p:val>
                                        </p:tav>
                                      </p:tavLst>
                                    </p:anim>
                                    <p:anim calcmode="lin" valueType="num">
                                      <p:cBhvr>
                                        <p:cTn id="49" dur="500" fill="hold"/>
                                        <p:tgtEl>
                                          <p:spTgt spid="60"/>
                                        </p:tgtEl>
                                        <p:attrNameLst>
                                          <p:attrName>ppt_h</p:attrName>
                                        </p:attrNameLst>
                                      </p:cBhvr>
                                      <p:tavLst>
                                        <p:tav tm="0">
                                          <p:val>
                                            <p:fltVal val="0"/>
                                          </p:val>
                                        </p:tav>
                                        <p:tav tm="100000">
                                          <p:val>
                                            <p:strVal val="#ppt_h"/>
                                          </p:val>
                                        </p:tav>
                                      </p:tavLst>
                                    </p:anim>
                                    <p:animEffect transition="in" filter="fade">
                                      <p:cBhvr>
                                        <p:cTn id="50" dur="500"/>
                                        <p:tgtEl>
                                          <p:spTgt spid="60"/>
                                        </p:tgtEl>
                                      </p:cBhvr>
                                    </p:animEffect>
                                  </p:childTnLst>
                                </p:cTn>
                              </p:par>
                            </p:childTnLst>
                          </p:cTn>
                        </p:par>
                        <p:par>
                          <p:cTn id="51" fill="hold">
                            <p:stCondLst>
                              <p:cond delay="2500"/>
                            </p:stCondLst>
                            <p:childTnLst>
                              <p:par>
                                <p:cTn id="52" presetID="16" presetClass="entr" presetSubtype="21" fill="hold" grpId="0"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barn(inVertical)">
                                      <p:cBhvr>
                                        <p:cTn id="54" dur="500"/>
                                        <p:tgtEl>
                                          <p:spTgt spid="5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left)">
                                      <p:cBhvr>
                                        <p:cTn id="57" dur="500"/>
                                        <p:tgtEl>
                                          <p:spTgt spid="61"/>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62"/>
                                        </p:tgtEl>
                                        <p:attrNameLst>
                                          <p:attrName>style.visibility</p:attrName>
                                        </p:attrNameLst>
                                      </p:cBhvr>
                                      <p:to>
                                        <p:strVal val="visible"/>
                                      </p:to>
                                    </p:set>
                                    <p:anim calcmode="lin" valueType="num">
                                      <p:cBhvr>
                                        <p:cTn id="61" dur="500" fill="hold"/>
                                        <p:tgtEl>
                                          <p:spTgt spid="62"/>
                                        </p:tgtEl>
                                        <p:attrNameLst>
                                          <p:attrName>ppt_w</p:attrName>
                                        </p:attrNameLst>
                                      </p:cBhvr>
                                      <p:tavLst>
                                        <p:tav tm="0">
                                          <p:val>
                                            <p:fltVal val="0"/>
                                          </p:val>
                                        </p:tav>
                                        <p:tav tm="100000">
                                          <p:val>
                                            <p:strVal val="#ppt_w"/>
                                          </p:val>
                                        </p:tav>
                                      </p:tavLst>
                                    </p:anim>
                                    <p:anim calcmode="lin" valueType="num">
                                      <p:cBhvr>
                                        <p:cTn id="62" dur="500" fill="hold"/>
                                        <p:tgtEl>
                                          <p:spTgt spid="62"/>
                                        </p:tgtEl>
                                        <p:attrNameLst>
                                          <p:attrName>ppt_h</p:attrName>
                                        </p:attrNameLst>
                                      </p:cBhvr>
                                      <p:tavLst>
                                        <p:tav tm="0">
                                          <p:val>
                                            <p:fltVal val="0"/>
                                          </p:val>
                                        </p:tav>
                                        <p:tav tm="100000">
                                          <p:val>
                                            <p:strVal val="#ppt_h"/>
                                          </p:val>
                                        </p:tav>
                                      </p:tavLst>
                                    </p:anim>
                                    <p:animEffect transition="in" filter="fade">
                                      <p:cBhvr>
                                        <p:cTn id="63" dur="500"/>
                                        <p:tgtEl>
                                          <p:spTgt spid="62"/>
                                        </p:tgtEl>
                                      </p:cBhvr>
                                    </p:animEffect>
                                  </p:childTnLst>
                                </p:cTn>
                              </p:par>
                              <p:par>
                                <p:cTn id="64" presetID="53" presetClass="entr" presetSubtype="16" fill="hold"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p:cTn id="66" dur="500" fill="hold"/>
                                        <p:tgtEl>
                                          <p:spTgt spid="64"/>
                                        </p:tgtEl>
                                        <p:attrNameLst>
                                          <p:attrName>ppt_w</p:attrName>
                                        </p:attrNameLst>
                                      </p:cBhvr>
                                      <p:tavLst>
                                        <p:tav tm="0">
                                          <p:val>
                                            <p:fltVal val="0"/>
                                          </p:val>
                                        </p:tav>
                                        <p:tav tm="100000">
                                          <p:val>
                                            <p:strVal val="#ppt_w"/>
                                          </p:val>
                                        </p:tav>
                                      </p:tavLst>
                                    </p:anim>
                                    <p:anim calcmode="lin" valueType="num">
                                      <p:cBhvr>
                                        <p:cTn id="67" dur="500" fill="hold"/>
                                        <p:tgtEl>
                                          <p:spTgt spid="64"/>
                                        </p:tgtEl>
                                        <p:attrNameLst>
                                          <p:attrName>ppt_h</p:attrName>
                                        </p:attrNameLst>
                                      </p:cBhvr>
                                      <p:tavLst>
                                        <p:tav tm="0">
                                          <p:val>
                                            <p:fltVal val="0"/>
                                          </p:val>
                                        </p:tav>
                                        <p:tav tm="100000">
                                          <p:val>
                                            <p:strVal val="#ppt_h"/>
                                          </p:val>
                                        </p:tav>
                                      </p:tavLst>
                                    </p:anim>
                                    <p:animEffect transition="in" filter="fade">
                                      <p:cBhvr>
                                        <p:cTn id="68" dur="500"/>
                                        <p:tgtEl>
                                          <p:spTgt spid="64"/>
                                        </p:tgtEl>
                                      </p:cBhvr>
                                    </p:animEffect>
                                  </p:childTnLst>
                                </p:cTn>
                              </p:par>
                            </p:childTnLst>
                          </p:cTn>
                        </p:par>
                        <p:par>
                          <p:cTn id="69" fill="hold">
                            <p:stCondLst>
                              <p:cond delay="3500"/>
                            </p:stCondLst>
                            <p:childTnLst>
                              <p:par>
                                <p:cTn id="70" presetID="16" presetClass="entr" presetSubtype="21" fill="hold" grpId="0" nodeType="after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barn(inVertical)">
                                      <p:cBhvr>
                                        <p:cTn id="72" dur="500"/>
                                        <p:tgtEl>
                                          <p:spTgt spid="6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left)">
                                      <p:cBhvr>
                                        <p:cTn id="7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nimBg="1"/>
      <p:bldP spid="4" grpId="0"/>
      <p:bldP spid="50" grpId="0" animBg="1"/>
      <p:bldP spid="51" grpId="0" animBg="1"/>
      <p:bldP spid="58" grpId="0" animBg="1"/>
      <p:bldP spid="59" grpId="0" animBg="1"/>
      <p:bldP spid="61" grpId="0"/>
      <p:bldP spid="62" grpId="0" animBg="1"/>
      <p:bldP spid="63" grpId="0" animBg="1"/>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71438"/>
            <a:ext cx="12211050" cy="6858000"/>
            <a:chOff x="-19050" y="0"/>
            <a:chExt cx="12211050" cy="6858000"/>
          </a:xfrm>
        </p:grpSpPr>
        <p:pic>
          <p:nvPicPr>
            <p:cNvPr id="29"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2650270" y="2541600"/>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solidFill>
              </a:rPr>
              <a:t>7</a:t>
            </a:r>
            <a:endParaRPr lang="zh-CN" altLang="en-US" sz="9600" dirty="0">
              <a:solidFill>
                <a:schemeClr val="tx1"/>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1"/>
            </p:custDataLst>
          </p:nvPr>
        </p:nvGrpSpPr>
        <p:grpSpPr>
          <a:xfrm>
            <a:off x="5380380" y="2865773"/>
            <a:ext cx="5524269" cy="1222681"/>
            <a:chOff x="6735410" y="4078995"/>
            <a:chExt cx="5524269" cy="1222681"/>
          </a:xfrm>
        </p:grpSpPr>
        <p:sp>
          <p:nvSpPr>
            <p:cNvPr id="26" name="矩形 25"/>
            <p:cNvSpPr/>
            <p:nvPr/>
          </p:nvSpPr>
          <p:spPr>
            <a:xfrm>
              <a:off x="6735410" y="4078995"/>
              <a:ext cx="5524269" cy="707886"/>
            </a:xfrm>
            <a:prstGeom prst="rect">
              <a:avLst/>
            </a:prstGeom>
          </p:spPr>
          <p:txBody>
            <a:bodyPr wrap="none">
              <a:spAutoFit/>
            </a:bodyPr>
            <a:lstStyle/>
            <a:p>
              <a:pPr lvl="0"/>
              <a:r>
                <a:rPr lang="en-US" altLang="zh-CN" sz="4000" cap="all">
                  <a:ea typeface="迷你简菱心" panose="02010609000101010101" pitchFamily="49" charset="-122"/>
                  <a:cs typeface="+mn-ea"/>
                  <a:sym typeface="+mn-lt"/>
                </a:rPr>
                <a:t>USE CASE RELATIONSHIPS</a:t>
              </a:r>
            </a:p>
          </p:txBody>
        </p:sp>
        <p:sp>
          <p:nvSpPr>
            <p:cNvPr id="27" name="矩形 26"/>
            <p:cNvSpPr/>
            <p:nvPr/>
          </p:nvSpPr>
          <p:spPr>
            <a:xfrm>
              <a:off x="6752283" y="4932344"/>
              <a:ext cx="184731" cy="369332"/>
            </a:xfrm>
            <a:prstGeom prst="rect">
              <a:avLst/>
            </a:prstGeom>
          </p:spPr>
          <p:txBody>
            <a:bodyPr wrap="none">
              <a:spAutoFit/>
            </a:bodyPr>
            <a:lstStyle/>
            <a:p>
              <a:pPr lvl="0"/>
              <a:endParaRPr lang="zh-CN" altLang="en-US" cap="all" dirty="0">
                <a:cs typeface="+mn-ea"/>
                <a:sym typeface="+mn-lt"/>
              </a:endParaRPr>
            </a:p>
          </p:txBody>
        </p:sp>
      </p:grpSp>
    </p:spTree>
    <p:extLst>
      <p:ext uri="{BB962C8B-B14F-4D97-AF65-F5344CB8AC3E}">
        <p14:creationId xmlns:p14="http://schemas.microsoft.com/office/powerpoint/2010/main" val="8384390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2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2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 presetClass="entr" presetSubtype="8" decel="100000" fill="hold"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set>
                                          <p:cBhvr>
                                            <p:cTn id="33" dur="1" fill="hold">
                                              <p:stCondLst>
                                                <p:cond delay="0"/>
                                              </p:stCondLst>
                                            </p:cTn>
                                            <p:tgtEl>
                                              <p:spTgt spid="25"/>
                                            </p:tgtEl>
                                            <p:attrNameLst>
                                              <p:attrName>style.visibility</p:attrName>
                                            </p:attrNameLst>
                                          </p:cBhvr>
                                          <p:to>
                                            <p:strVal val="visible"/>
                                          </p:to>
                                        </p:set>
                                        <p:anim to="" calcmode="lin" valueType="num">
                                          <p:cBhvr>
                                            <p:cTn id="34"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5"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6"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MH" val="20170612120235"/>
  <p:tag name="MH_LIBRARY" val="GRAPHIC"/>
  <p:tag name="MH_TYPE" val="Pictur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612120235"/>
  <p:tag name="MH_LIBRARY" val="GRAPHIC"/>
  <p:tag name="MH_TYPE" val="PageTitle"/>
  <p:tag name="MH_ORDER" val="PageTitle"/>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1644</TotalTime>
  <Words>2024</Words>
  <Application>Microsoft Office PowerPoint</Application>
  <PresentationFormat>Custom</PresentationFormat>
  <Paragraphs>417</Paragraphs>
  <Slides>67</Slides>
  <Notes>64</Notes>
  <HiddenSlides>0</HiddenSlides>
  <MMClips>1</MMClips>
  <ScaleCrop>false</ScaleCrop>
  <HeadingPairs>
    <vt:vector size="4" baseType="variant">
      <vt:variant>
        <vt:lpstr>Theme</vt:lpstr>
      </vt:variant>
      <vt:variant>
        <vt:i4>2</vt:i4>
      </vt:variant>
      <vt:variant>
        <vt:lpstr>Slide Titles</vt:lpstr>
      </vt:variant>
      <vt:variant>
        <vt:i4>67</vt:i4>
      </vt:variant>
    </vt:vector>
  </HeadingPairs>
  <TitlesOfParts>
    <vt:vector size="69" baseType="lpstr">
      <vt:lpstr>Office Theme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Tuan Duong</dc:creator>
  <cp:lastModifiedBy>A</cp:lastModifiedBy>
  <cp:revision>188</cp:revision>
  <dcterms:created xsi:type="dcterms:W3CDTF">2020-04-12T14:27:03Z</dcterms:created>
  <dcterms:modified xsi:type="dcterms:W3CDTF">2020-04-20T09:26:34Z</dcterms:modified>
</cp:coreProperties>
</file>